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9144000" cy="6858000" type="screen4x3"/>
  <p:notesSz cx="6858000" cy="9144000"/>
  <p:defaultText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D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DO"/>
          </a:p>
        </p:txBody>
      </p:sp>
      <p:sp>
        <p:nvSpPr>
          <p:cNvPr id="4" name="3 Marcador de fecha"/>
          <p:cNvSpPr>
            <a:spLocks noGrp="1"/>
          </p:cNvSpPr>
          <p:nvPr>
            <p:ph type="dt" sz="half" idx="10"/>
          </p:nvPr>
        </p:nvSpPr>
        <p:spPr/>
        <p:txBody>
          <a:bodyPr/>
          <a:lstStyle/>
          <a:p>
            <a:fld id="{7FBA7844-FD1B-480A-BE5C-9895C22C2A22}" type="datetimeFigureOut">
              <a:rPr lang="es-DO" smtClean="0"/>
              <a:pPr/>
              <a:t>04/04/2014</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0DA8FEAA-E6B8-4D6F-9288-0572E6FAD586}" type="slidenum">
              <a:rPr lang="es-DO" smtClean="0"/>
              <a:pPr/>
              <a:t>‹#›</a:t>
            </a:fld>
            <a:endParaRPr lang="es-D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10"/>
          </p:nvPr>
        </p:nvSpPr>
        <p:spPr/>
        <p:txBody>
          <a:bodyPr/>
          <a:lstStyle/>
          <a:p>
            <a:fld id="{7FBA7844-FD1B-480A-BE5C-9895C22C2A22}" type="datetimeFigureOut">
              <a:rPr lang="es-DO" smtClean="0"/>
              <a:pPr/>
              <a:t>04/04/2014</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0DA8FEAA-E6B8-4D6F-9288-0572E6FAD586}" type="slidenum">
              <a:rPr lang="es-DO" smtClean="0"/>
              <a:pPr/>
              <a:t>‹#›</a:t>
            </a:fld>
            <a:endParaRPr lang="es-D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D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10"/>
          </p:nvPr>
        </p:nvSpPr>
        <p:spPr/>
        <p:txBody>
          <a:bodyPr/>
          <a:lstStyle/>
          <a:p>
            <a:fld id="{7FBA7844-FD1B-480A-BE5C-9895C22C2A22}" type="datetimeFigureOut">
              <a:rPr lang="es-DO" smtClean="0"/>
              <a:pPr/>
              <a:t>04/04/2014</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0DA8FEAA-E6B8-4D6F-9288-0572E6FAD586}" type="slidenum">
              <a:rPr lang="es-DO" smtClean="0"/>
              <a:pPr/>
              <a:t>‹#›</a:t>
            </a:fld>
            <a:endParaRPr lang="es-D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10"/>
          </p:nvPr>
        </p:nvSpPr>
        <p:spPr/>
        <p:txBody>
          <a:bodyPr/>
          <a:lstStyle/>
          <a:p>
            <a:fld id="{7FBA7844-FD1B-480A-BE5C-9895C22C2A22}" type="datetimeFigureOut">
              <a:rPr lang="es-DO" smtClean="0"/>
              <a:pPr/>
              <a:t>04/04/2014</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0DA8FEAA-E6B8-4D6F-9288-0572E6FAD586}" type="slidenum">
              <a:rPr lang="es-DO" smtClean="0"/>
              <a:pPr/>
              <a:t>‹#›</a:t>
            </a:fld>
            <a:endParaRPr lang="es-D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D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FBA7844-FD1B-480A-BE5C-9895C22C2A22}" type="datetimeFigureOut">
              <a:rPr lang="es-DO" smtClean="0"/>
              <a:pPr/>
              <a:t>04/04/2014</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0DA8FEAA-E6B8-4D6F-9288-0572E6FAD586}" type="slidenum">
              <a:rPr lang="es-DO" smtClean="0"/>
              <a:pPr/>
              <a:t>‹#›</a:t>
            </a:fld>
            <a:endParaRPr lang="es-D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5" name="4 Marcador de fecha"/>
          <p:cNvSpPr>
            <a:spLocks noGrp="1"/>
          </p:cNvSpPr>
          <p:nvPr>
            <p:ph type="dt" sz="half" idx="10"/>
          </p:nvPr>
        </p:nvSpPr>
        <p:spPr/>
        <p:txBody>
          <a:bodyPr/>
          <a:lstStyle/>
          <a:p>
            <a:fld id="{7FBA7844-FD1B-480A-BE5C-9895C22C2A22}" type="datetimeFigureOut">
              <a:rPr lang="es-DO" smtClean="0"/>
              <a:pPr/>
              <a:t>04/04/2014</a:t>
            </a:fld>
            <a:endParaRPr lang="es-DO"/>
          </a:p>
        </p:txBody>
      </p:sp>
      <p:sp>
        <p:nvSpPr>
          <p:cNvPr id="6" name="5 Marcador de pie de página"/>
          <p:cNvSpPr>
            <a:spLocks noGrp="1"/>
          </p:cNvSpPr>
          <p:nvPr>
            <p:ph type="ftr" sz="quarter" idx="11"/>
          </p:nvPr>
        </p:nvSpPr>
        <p:spPr/>
        <p:txBody>
          <a:bodyPr/>
          <a:lstStyle/>
          <a:p>
            <a:endParaRPr lang="es-DO"/>
          </a:p>
        </p:txBody>
      </p:sp>
      <p:sp>
        <p:nvSpPr>
          <p:cNvPr id="7" name="6 Marcador de número de diapositiva"/>
          <p:cNvSpPr>
            <a:spLocks noGrp="1"/>
          </p:cNvSpPr>
          <p:nvPr>
            <p:ph type="sldNum" sz="quarter" idx="12"/>
          </p:nvPr>
        </p:nvSpPr>
        <p:spPr/>
        <p:txBody>
          <a:bodyPr/>
          <a:lstStyle/>
          <a:p>
            <a:fld id="{0DA8FEAA-E6B8-4D6F-9288-0572E6FAD586}" type="slidenum">
              <a:rPr lang="es-DO" smtClean="0"/>
              <a:pPr/>
              <a:t>‹#›</a:t>
            </a:fld>
            <a:endParaRPr lang="es-D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D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7" name="6 Marcador de fecha"/>
          <p:cNvSpPr>
            <a:spLocks noGrp="1"/>
          </p:cNvSpPr>
          <p:nvPr>
            <p:ph type="dt" sz="half" idx="10"/>
          </p:nvPr>
        </p:nvSpPr>
        <p:spPr/>
        <p:txBody>
          <a:bodyPr/>
          <a:lstStyle/>
          <a:p>
            <a:fld id="{7FBA7844-FD1B-480A-BE5C-9895C22C2A22}" type="datetimeFigureOut">
              <a:rPr lang="es-DO" smtClean="0"/>
              <a:pPr/>
              <a:t>04/04/2014</a:t>
            </a:fld>
            <a:endParaRPr lang="es-DO"/>
          </a:p>
        </p:txBody>
      </p:sp>
      <p:sp>
        <p:nvSpPr>
          <p:cNvPr id="8" name="7 Marcador de pie de página"/>
          <p:cNvSpPr>
            <a:spLocks noGrp="1"/>
          </p:cNvSpPr>
          <p:nvPr>
            <p:ph type="ftr" sz="quarter" idx="11"/>
          </p:nvPr>
        </p:nvSpPr>
        <p:spPr/>
        <p:txBody>
          <a:bodyPr/>
          <a:lstStyle/>
          <a:p>
            <a:endParaRPr lang="es-DO"/>
          </a:p>
        </p:txBody>
      </p:sp>
      <p:sp>
        <p:nvSpPr>
          <p:cNvPr id="9" name="8 Marcador de número de diapositiva"/>
          <p:cNvSpPr>
            <a:spLocks noGrp="1"/>
          </p:cNvSpPr>
          <p:nvPr>
            <p:ph type="sldNum" sz="quarter" idx="12"/>
          </p:nvPr>
        </p:nvSpPr>
        <p:spPr/>
        <p:txBody>
          <a:bodyPr/>
          <a:lstStyle/>
          <a:p>
            <a:fld id="{0DA8FEAA-E6B8-4D6F-9288-0572E6FAD586}" type="slidenum">
              <a:rPr lang="es-DO" smtClean="0"/>
              <a:pPr/>
              <a:t>‹#›</a:t>
            </a:fld>
            <a:endParaRPr lang="es-D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fecha"/>
          <p:cNvSpPr>
            <a:spLocks noGrp="1"/>
          </p:cNvSpPr>
          <p:nvPr>
            <p:ph type="dt" sz="half" idx="10"/>
          </p:nvPr>
        </p:nvSpPr>
        <p:spPr/>
        <p:txBody>
          <a:bodyPr/>
          <a:lstStyle/>
          <a:p>
            <a:fld id="{7FBA7844-FD1B-480A-BE5C-9895C22C2A22}" type="datetimeFigureOut">
              <a:rPr lang="es-DO" smtClean="0"/>
              <a:pPr/>
              <a:t>04/04/2014</a:t>
            </a:fld>
            <a:endParaRPr lang="es-DO"/>
          </a:p>
        </p:txBody>
      </p:sp>
      <p:sp>
        <p:nvSpPr>
          <p:cNvPr id="4" name="3 Marcador de pie de página"/>
          <p:cNvSpPr>
            <a:spLocks noGrp="1"/>
          </p:cNvSpPr>
          <p:nvPr>
            <p:ph type="ftr" sz="quarter" idx="11"/>
          </p:nvPr>
        </p:nvSpPr>
        <p:spPr/>
        <p:txBody>
          <a:bodyPr/>
          <a:lstStyle/>
          <a:p>
            <a:endParaRPr lang="es-DO"/>
          </a:p>
        </p:txBody>
      </p:sp>
      <p:sp>
        <p:nvSpPr>
          <p:cNvPr id="5" name="4 Marcador de número de diapositiva"/>
          <p:cNvSpPr>
            <a:spLocks noGrp="1"/>
          </p:cNvSpPr>
          <p:nvPr>
            <p:ph type="sldNum" sz="quarter" idx="12"/>
          </p:nvPr>
        </p:nvSpPr>
        <p:spPr/>
        <p:txBody>
          <a:bodyPr/>
          <a:lstStyle/>
          <a:p>
            <a:fld id="{0DA8FEAA-E6B8-4D6F-9288-0572E6FAD586}" type="slidenum">
              <a:rPr lang="es-DO" smtClean="0"/>
              <a:pPr/>
              <a:t>‹#›</a:t>
            </a:fld>
            <a:endParaRPr lang="es-D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FBA7844-FD1B-480A-BE5C-9895C22C2A22}" type="datetimeFigureOut">
              <a:rPr lang="es-DO" smtClean="0"/>
              <a:pPr/>
              <a:t>04/04/2014</a:t>
            </a:fld>
            <a:endParaRPr lang="es-DO"/>
          </a:p>
        </p:txBody>
      </p:sp>
      <p:sp>
        <p:nvSpPr>
          <p:cNvPr id="3" name="2 Marcador de pie de página"/>
          <p:cNvSpPr>
            <a:spLocks noGrp="1"/>
          </p:cNvSpPr>
          <p:nvPr>
            <p:ph type="ftr" sz="quarter" idx="11"/>
          </p:nvPr>
        </p:nvSpPr>
        <p:spPr/>
        <p:txBody>
          <a:bodyPr/>
          <a:lstStyle/>
          <a:p>
            <a:endParaRPr lang="es-DO"/>
          </a:p>
        </p:txBody>
      </p:sp>
      <p:sp>
        <p:nvSpPr>
          <p:cNvPr id="4" name="3 Marcador de número de diapositiva"/>
          <p:cNvSpPr>
            <a:spLocks noGrp="1"/>
          </p:cNvSpPr>
          <p:nvPr>
            <p:ph type="sldNum" sz="quarter" idx="12"/>
          </p:nvPr>
        </p:nvSpPr>
        <p:spPr/>
        <p:txBody>
          <a:bodyPr/>
          <a:lstStyle/>
          <a:p>
            <a:fld id="{0DA8FEAA-E6B8-4D6F-9288-0572E6FAD586}" type="slidenum">
              <a:rPr lang="es-DO" smtClean="0"/>
              <a:pPr/>
              <a:t>‹#›</a:t>
            </a:fld>
            <a:endParaRPr lang="es-D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D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FBA7844-FD1B-480A-BE5C-9895C22C2A22}" type="datetimeFigureOut">
              <a:rPr lang="es-DO" smtClean="0"/>
              <a:pPr/>
              <a:t>04/04/2014</a:t>
            </a:fld>
            <a:endParaRPr lang="es-DO"/>
          </a:p>
        </p:txBody>
      </p:sp>
      <p:sp>
        <p:nvSpPr>
          <p:cNvPr id="6" name="5 Marcador de pie de página"/>
          <p:cNvSpPr>
            <a:spLocks noGrp="1"/>
          </p:cNvSpPr>
          <p:nvPr>
            <p:ph type="ftr" sz="quarter" idx="11"/>
          </p:nvPr>
        </p:nvSpPr>
        <p:spPr/>
        <p:txBody>
          <a:bodyPr/>
          <a:lstStyle/>
          <a:p>
            <a:endParaRPr lang="es-DO"/>
          </a:p>
        </p:txBody>
      </p:sp>
      <p:sp>
        <p:nvSpPr>
          <p:cNvPr id="7" name="6 Marcador de número de diapositiva"/>
          <p:cNvSpPr>
            <a:spLocks noGrp="1"/>
          </p:cNvSpPr>
          <p:nvPr>
            <p:ph type="sldNum" sz="quarter" idx="12"/>
          </p:nvPr>
        </p:nvSpPr>
        <p:spPr/>
        <p:txBody>
          <a:bodyPr/>
          <a:lstStyle/>
          <a:p>
            <a:fld id="{0DA8FEAA-E6B8-4D6F-9288-0572E6FAD586}" type="slidenum">
              <a:rPr lang="es-DO" smtClean="0"/>
              <a:pPr/>
              <a:t>‹#›</a:t>
            </a:fld>
            <a:endParaRPr lang="es-D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D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D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FBA7844-FD1B-480A-BE5C-9895C22C2A22}" type="datetimeFigureOut">
              <a:rPr lang="es-DO" smtClean="0"/>
              <a:pPr/>
              <a:t>04/04/2014</a:t>
            </a:fld>
            <a:endParaRPr lang="es-DO"/>
          </a:p>
        </p:txBody>
      </p:sp>
      <p:sp>
        <p:nvSpPr>
          <p:cNvPr id="6" name="5 Marcador de pie de página"/>
          <p:cNvSpPr>
            <a:spLocks noGrp="1"/>
          </p:cNvSpPr>
          <p:nvPr>
            <p:ph type="ftr" sz="quarter" idx="11"/>
          </p:nvPr>
        </p:nvSpPr>
        <p:spPr/>
        <p:txBody>
          <a:bodyPr/>
          <a:lstStyle/>
          <a:p>
            <a:endParaRPr lang="es-DO"/>
          </a:p>
        </p:txBody>
      </p:sp>
      <p:sp>
        <p:nvSpPr>
          <p:cNvPr id="7" name="6 Marcador de número de diapositiva"/>
          <p:cNvSpPr>
            <a:spLocks noGrp="1"/>
          </p:cNvSpPr>
          <p:nvPr>
            <p:ph type="sldNum" sz="quarter" idx="12"/>
          </p:nvPr>
        </p:nvSpPr>
        <p:spPr/>
        <p:txBody>
          <a:bodyPr/>
          <a:lstStyle/>
          <a:p>
            <a:fld id="{0DA8FEAA-E6B8-4D6F-9288-0572E6FAD586}" type="slidenum">
              <a:rPr lang="es-DO" smtClean="0"/>
              <a:pPr/>
              <a:t>‹#›</a:t>
            </a:fld>
            <a:endParaRPr lang="es-D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D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A7844-FD1B-480A-BE5C-9895C22C2A22}" type="datetimeFigureOut">
              <a:rPr lang="es-DO" smtClean="0"/>
              <a:pPr/>
              <a:t>04/04/2014</a:t>
            </a:fld>
            <a:endParaRPr lang="es-D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D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A8FEAA-E6B8-4D6F-9288-0572E6FAD586}" type="slidenum">
              <a:rPr lang="es-DO" smtClean="0"/>
              <a:pPr/>
              <a:t>‹#›</a:t>
            </a:fld>
            <a:endParaRPr lang="es-D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pic>
        <p:nvPicPr>
          <p:cNvPr id="4" name="3 Imagen" descr="Prayer2.png"/>
          <p:cNvPicPr>
            <a:picLocks noChangeAspect="1"/>
          </p:cNvPicPr>
          <p:nvPr/>
        </p:nvPicPr>
        <p:blipFill>
          <a:blip r:embed="rId3" cstate="print"/>
          <a:stretch>
            <a:fillRect/>
          </a:stretch>
        </p:blipFill>
        <p:spPr>
          <a:xfrm>
            <a:off x="-1143000" y="1752600"/>
            <a:ext cx="4724400" cy="5731973"/>
          </a:xfrm>
          <a:prstGeom prst="rect">
            <a:avLst/>
          </a:prstGeom>
        </p:spPr>
      </p:pic>
      <p:sp>
        <p:nvSpPr>
          <p:cNvPr id="3" name="Subtitle 2"/>
          <p:cNvSpPr>
            <a:spLocks noGrp="1"/>
          </p:cNvSpPr>
          <p:nvPr>
            <p:ph type="subTitle" idx="1"/>
          </p:nvPr>
        </p:nvSpPr>
        <p:spPr>
          <a:xfrm>
            <a:off x="1676400" y="4648200"/>
            <a:ext cx="6568008" cy="1752600"/>
          </a:xfrm>
        </p:spPr>
        <p:txBody>
          <a:bodyPr>
            <a:normAutofit/>
          </a:bodyPr>
          <a:lstStyle/>
          <a:p>
            <a:r>
              <a:rPr lang="es-DO" sz="2400" b="1" i="1" dirty="0" smtClean="0">
                <a:solidFill>
                  <a:schemeClr val="accent1">
                    <a:lumMod val="40000"/>
                    <a:lumOff val="60000"/>
                  </a:schemeClr>
                </a:solidFill>
                <a:effectLst>
                  <a:outerShdw blurRad="38100" dist="38100" dir="2700000" algn="tl">
                    <a:srgbClr val="000000">
                      <a:alpha val="43137"/>
                    </a:srgbClr>
                  </a:outerShdw>
                </a:effectLst>
                <a:latin typeface="Georgia" pitchFamily="18" charset="0"/>
              </a:rPr>
              <a:t>Porque Nuestras Oraciones No Son Contestadas</a:t>
            </a:r>
            <a:endParaRPr lang="es-DO" sz="2400" b="1" i="1" dirty="0">
              <a:solidFill>
                <a:schemeClr val="accent1">
                  <a:lumMod val="40000"/>
                  <a:lumOff val="60000"/>
                </a:schemeClr>
              </a:solidFill>
              <a:effectLst>
                <a:outerShdw blurRad="38100" dist="38100" dir="2700000" algn="tl">
                  <a:srgbClr val="000000">
                    <a:alpha val="43137"/>
                  </a:srgbClr>
                </a:outerShdw>
              </a:effectLst>
              <a:latin typeface="Georgia" pitchFamily="18" charset="0"/>
            </a:endParaRPr>
          </a:p>
        </p:txBody>
      </p:sp>
      <p:pic>
        <p:nvPicPr>
          <p:cNvPr id="6" name="5 Imagen" descr="R1.png"/>
          <p:cNvPicPr>
            <a:picLocks noChangeAspect="1"/>
          </p:cNvPicPr>
          <p:nvPr/>
        </p:nvPicPr>
        <p:blipFill>
          <a:blip r:embed="rId4" cstate="print"/>
          <a:stretch>
            <a:fillRect/>
          </a:stretch>
        </p:blipFill>
        <p:spPr>
          <a:xfrm>
            <a:off x="0" y="-459432"/>
            <a:ext cx="9144000" cy="4770782"/>
          </a:xfrm>
          <a:prstGeom prst="rect">
            <a:avLst/>
          </a:prstGeom>
        </p:spPr>
      </p:pic>
      <p:sp>
        <p:nvSpPr>
          <p:cNvPr id="7" name="Title 1"/>
          <p:cNvSpPr>
            <a:spLocks noGrp="1"/>
          </p:cNvSpPr>
          <p:nvPr>
            <p:ph type="ctrTitle"/>
          </p:nvPr>
        </p:nvSpPr>
        <p:spPr>
          <a:xfrm>
            <a:off x="1224136" y="2132856"/>
            <a:ext cx="7772400" cy="1143001"/>
          </a:xfrm>
        </p:spPr>
        <p:txBody>
          <a:bodyPr>
            <a:normAutofit/>
          </a:bodyPr>
          <a:lstStyle/>
          <a:p>
            <a:r>
              <a:rPr lang="es-DO" sz="2700" b="1" i="1" dirty="0" smtClean="0">
                <a:solidFill>
                  <a:srgbClr val="FFC000"/>
                </a:solidFill>
                <a:effectLst>
                  <a:outerShdw blurRad="38100" dist="38100" dir="2700000" algn="tl">
                    <a:srgbClr val="000000">
                      <a:alpha val="43137"/>
                    </a:srgbClr>
                  </a:outerShdw>
                </a:effectLst>
                <a:latin typeface="Georgia" pitchFamily="18" charset="0"/>
              </a:rPr>
              <a:t>NUESTRA MAYOR NECESIDAD</a:t>
            </a:r>
            <a:endParaRPr lang="es-DO" sz="2700" b="1" i="1" dirty="0">
              <a:solidFill>
                <a:srgbClr val="FFC000"/>
              </a:solidFill>
              <a:effectLst>
                <a:outerShdw blurRad="38100" dist="38100" dir="2700000" algn="tl">
                  <a:srgbClr val="000000">
                    <a:alpha val="43137"/>
                  </a:srgbClr>
                </a:outerShdw>
              </a:effectLst>
              <a:latin typeface="Georgia" pitchFamily="18" charset="0"/>
            </a:endParaRPr>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Sad.png"/>
          <p:cNvPicPr>
            <a:picLocks noChangeAspect="1"/>
          </p:cNvPicPr>
          <p:nvPr/>
        </p:nvPicPr>
        <p:blipFill>
          <a:blip r:embed="rId2" cstate="print"/>
          <a:stretch>
            <a:fillRect/>
          </a:stretch>
        </p:blipFill>
        <p:spPr>
          <a:xfrm>
            <a:off x="5436096" y="-243408"/>
            <a:ext cx="5317629" cy="6858000"/>
          </a:xfrm>
          <a:prstGeom prst="rect">
            <a:avLst/>
          </a:prstGeom>
        </p:spPr>
      </p:pic>
      <p:sp>
        <p:nvSpPr>
          <p:cNvPr id="2" name="Title 1"/>
          <p:cNvSpPr>
            <a:spLocks noGrp="1"/>
          </p:cNvSpPr>
          <p:nvPr>
            <p:ph type="title"/>
          </p:nvPr>
        </p:nvSpPr>
        <p:spPr/>
        <p:txBody>
          <a:bodyPr>
            <a:normAutofit fontScale="90000"/>
          </a:bodyPr>
          <a:lstStyle/>
          <a:p>
            <a:r>
              <a:rPr lang="es-DO" b="1" i="1" dirty="0" smtClean="0">
                <a:solidFill>
                  <a:schemeClr val="bg1"/>
                </a:solidFill>
                <a:latin typeface="Georgia" pitchFamily="18" charset="0"/>
              </a:rPr>
              <a:t>PROBLEMAS EN EL LIDERAZGO</a:t>
            </a:r>
            <a:endParaRPr lang="es-DO" b="1" i="1" dirty="0">
              <a:solidFill>
                <a:schemeClr val="bg1"/>
              </a:solidFill>
              <a:latin typeface="Georgia" pitchFamily="18" charset="0"/>
            </a:endParaRPr>
          </a:p>
        </p:txBody>
      </p:sp>
      <p:sp>
        <p:nvSpPr>
          <p:cNvPr id="3" name="Content Placeholder 2"/>
          <p:cNvSpPr>
            <a:spLocks noGrp="1"/>
          </p:cNvSpPr>
          <p:nvPr>
            <p:ph idx="1"/>
          </p:nvPr>
        </p:nvSpPr>
        <p:spPr>
          <a:xfrm>
            <a:off x="0" y="1772816"/>
            <a:ext cx="6635080" cy="4525963"/>
          </a:xfrm>
        </p:spPr>
        <p:txBody>
          <a:bodyPr>
            <a:normAutofit/>
          </a:bodyPr>
          <a:lstStyle/>
          <a:p>
            <a:r>
              <a:rPr lang="es-ES_tradnl" sz="2800" b="1" i="1" dirty="0" smtClean="0">
                <a:solidFill>
                  <a:schemeClr val="bg1"/>
                </a:solidFill>
                <a:effectLst>
                  <a:outerShdw blurRad="38100" dist="38100" dir="2700000" algn="tl">
                    <a:srgbClr val="000000">
                      <a:alpha val="43137"/>
                    </a:srgbClr>
                  </a:outerShdw>
                </a:effectLst>
                <a:latin typeface="Georgia" pitchFamily="18" charset="0"/>
              </a:rPr>
              <a:t>"Contra los pastores y los miembros Dios presenta graves acusaciones de debilidad </a:t>
            </a:r>
            <a:r>
              <a:rPr lang="es-ES_tradnl" sz="2800" b="1" i="1" dirty="0" smtClean="0">
                <a:solidFill>
                  <a:schemeClr val="bg1"/>
                </a:solidFill>
                <a:effectLst>
                  <a:outerShdw blurRad="38100" dist="38100" dir="2700000" algn="tl">
                    <a:srgbClr val="000000">
                      <a:alpha val="43137"/>
                    </a:srgbClr>
                  </a:outerShdw>
                </a:effectLst>
                <a:latin typeface="Georgia" pitchFamily="18" charset="0"/>
                <a:ea typeface="+mj-ea"/>
                <a:cs typeface="+mj-cs"/>
              </a:rPr>
              <a:t>espiritual</a:t>
            </a:r>
            <a:r>
              <a:rPr lang="es-ES_tradnl" sz="2800" b="1" i="1" dirty="0" smtClean="0">
                <a:solidFill>
                  <a:schemeClr val="bg1"/>
                </a:solidFill>
                <a:effectLst>
                  <a:outerShdw blurRad="38100" dist="38100" dir="2700000" algn="tl">
                    <a:srgbClr val="000000">
                      <a:alpha val="43137"/>
                    </a:srgbClr>
                  </a:outerShdw>
                </a:effectLst>
                <a:latin typeface="Georgia" pitchFamily="18" charset="0"/>
              </a:rPr>
              <a:t> cuando dice: «Yo conozco tus obras, que ni eres frío ni caliente. ¡Ojalá fueras frío o caliente! Pero por cuanto eres tibio y no frío ni caliente, te vomitaré de mi boca". (Apocalipsis 3: 15-16). (Pág. 10)</a:t>
            </a:r>
            <a:endParaRPr lang="es-DO" sz="2800" b="1" i="1" dirty="0">
              <a:solidFill>
                <a:schemeClr val="bg1"/>
              </a:solidFill>
              <a:effectLst>
                <a:outerShdw blurRad="38100" dist="38100" dir="2700000" algn="tl">
                  <a:srgbClr val="000000">
                    <a:alpha val="43137"/>
                  </a:srgbClr>
                </a:outerShdw>
              </a:effectLst>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Supplication_Soft_Edge.png"/>
          <p:cNvPicPr>
            <a:picLocks noChangeAspect="1"/>
          </p:cNvPicPr>
          <p:nvPr/>
        </p:nvPicPr>
        <p:blipFill>
          <a:blip r:embed="rId2" cstate="print"/>
          <a:stretch>
            <a:fillRect/>
          </a:stretch>
        </p:blipFill>
        <p:spPr>
          <a:xfrm>
            <a:off x="3635896" y="260648"/>
            <a:ext cx="6532643" cy="6858000"/>
          </a:xfrm>
          <a:prstGeom prst="rect">
            <a:avLst/>
          </a:prstGeom>
        </p:spPr>
      </p:pic>
      <p:sp>
        <p:nvSpPr>
          <p:cNvPr id="2" name="Title 1"/>
          <p:cNvSpPr>
            <a:spLocks noGrp="1"/>
          </p:cNvSpPr>
          <p:nvPr>
            <p:ph type="title"/>
          </p:nvPr>
        </p:nvSpPr>
        <p:spPr/>
        <p:txBody>
          <a:bodyPr>
            <a:normAutofit fontScale="90000"/>
          </a:bodyPr>
          <a:lstStyle/>
          <a:p>
            <a:r>
              <a:rPr lang="es-DO" b="1" dirty="0" smtClean="0">
                <a:solidFill>
                  <a:schemeClr val="bg1"/>
                </a:solidFill>
                <a:effectLst>
                  <a:outerShdw blurRad="38100" dist="38100" dir="2700000" algn="tl">
                    <a:srgbClr val="000000">
                      <a:alpha val="43137"/>
                    </a:srgbClr>
                  </a:outerShdw>
                </a:effectLst>
                <a:latin typeface="Georgia" pitchFamily="18" charset="0"/>
              </a:rPr>
              <a:t>PROBLEMAS EN EL LIDERAZGO</a:t>
            </a:r>
            <a:endParaRPr lang="es-DO" b="1" dirty="0">
              <a:solidFill>
                <a:schemeClr val="bg1"/>
              </a:solidFill>
              <a:effectLst>
                <a:outerShdw blurRad="38100" dist="38100" dir="2700000" algn="tl">
                  <a:srgbClr val="000000">
                    <a:alpha val="43137"/>
                  </a:srgbClr>
                </a:outerShdw>
              </a:effectLst>
              <a:latin typeface="Georgia" pitchFamily="18" charset="0"/>
            </a:endParaRPr>
          </a:p>
        </p:txBody>
      </p:sp>
      <p:sp>
        <p:nvSpPr>
          <p:cNvPr id="3" name="Content Placeholder 2"/>
          <p:cNvSpPr>
            <a:spLocks noGrp="1"/>
          </p:cNvSpPr>
          <p:nvPr>
            <p:ph idx="1"/>
          </p:nvPr>
        </p:nvSpPr>
        <p:spPr>
          <a:xfrm>
            <a:off x="0" y="1412776"/>
            <a:ext cx="5004048" cy="4525963"/>
          </a:xfrm>
        </p:spPr>
        <p:txBody>
          <a:bodyPr vert="horz" lIns="91440" tIns="45720" rIns="91440" bIns="45720" rtlCol="0" anchor="ctr">
            <a:normAutofit fontScale="97500"/>
          </a:bodyPr>
          <a:lstStyle/>
          <a:p>
            <a:pPr>
              <a:spcBef>
                <a:spcPct val="0"/>
              </a:spcBef>
              <a:buNone/>
            </a:pPr>
            <a:r>
              <a:rPr lang="es-ES_tradnl" sz="2800" b="1" i="1" dirty="0" smtClean="0">
                <a:solidFill>
                  <a:schemeClr val="bg1"/>
                </a:solidFill>
                <a:effectLst>
                  <a:outerShdw blurRad="38100" dist="38100" dir="2700000" algn="tl">
                    <a:srgbClr val="000000">
                      <a:alpha val="43137"/>
                    </a:srgbClr>
                  </a:outerShdw>
                </a:effectLst>
                <a:latin typeface="Georgia" pitchFamily="18" charset="0"/>
                <a:ea typeface="+mj-ea"/>
                <a:cs typeface="+mj-cs"/>
              </a:rPr>
              <a:t>	"Dios no acepta ahora de sus pastores un testimonio suave y falto de temple. Un testimonio tal no sería verdad presente". (Pág. 8)</a:t>
            </a:r>
            <a:endParaRPr lang="es-DO" sz="2800" b="1" i="1" dirty="0">
              <a:solidFill>
                <a:schemeClr val="bg1"/>
              </a:solidFill>
              <a:effectLst>
                <a:outerShdw blurRad="38100" dist="38100" dir="2700000" algn="tl">
                  <a:srgbClr val="000000">
                    <a:alpha val="43137"/>
                  </a:srgbClr>
                </a:outerShdw>
              </a:effectLst>
              <a:latin typeface="Georgia"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DO" b="1" dirty="0" smtClean="0">
                <a:solidFill>
                  <a:schemeClr val="bg1"/>
                </a:solidFill>
                <a:effectLst>
                  <a:outerShdw blurRad="38100" dist="38100" dir="2700000" algn="tl">
                    <a:srgbClr val="000000">
                      <a:alpha val="43137"/>
                    </a:srgbClr>
                  </a:outerShdw>
                </a:effectLst>
                <a:latin typeface="Georgia" pitchFamily="18" charset="0"/>
              </a:rPr>
              <a:t>PROBLEMAS EN EL LIDERAZGO</a:t>
            </a:r>
            <a:endParaRPr lang="es-DO" b="1" dirty="0">
              <a:solidFill>
                <a:schemeClr val="bg1"/>
              </a:solidFill>
              <a:effectLst>
                <a:outerShdw blurRad="38100" dist="38100" dir="2700000" algn="tl">
                  <a:srgbClr val="000000">
                    <a:alpha val="43137"/>
                  </a:srgbClr>
                </a:outerShdw>
              </a:effectLst>
              <a:latin typeface="Georgia" pitchFamily="18" charset="0"/>
            </a:endParaRPr>
          </a:p>
        </p:txBody>
      </p:sp>
      <p:sp>
        <p:nvSpPr>
          <p:cNvPr id="3" name="Content Placeholder 2"/>
          <p:cNvSpPr>
            <a:spLocks noGrp="1"/>
          </p:cNvSpPr>
          <p:nvPr>
            <p:ph idx="1"/>
          </p:nvPr>
        </p:nvSpPr>
        <p:spPr>
          <a:xfrm>
            <a:off x="0" y="1556792"/>
            <a:ext cx="5554960" cy="4525963"/>
          </a:xfrm>
        </p:spPr>
        <p:txBody>
          <a:bodyPr vert="horz" lIns="91440" tIns="45720" rIns="91440" bIns="45720" rtlCol="0" anchor="ctr">
            <a:normAutofit fontScale="97500"/>
          </a:bodyPr>
          <a:lstStyle/>
          <a:p>
            <a:pPr>
              <a:spcBef>
                <a:spcPct val="0"/>
              </a:spcBef>
              <a:buNone/>
            </a:pPr>
            <a:r>
              <a:rPr lang="es-ES_tradnl" sz="2800" b="1" i="1" dirty="0" smtClean="0">
                <a:solidFill>
                  <a:schemeClr val="bg1"/>
                </a:solidFill>
                <a:effectLst>
                  <a:outerShdw blurRad="38100" dist="38100" dir="2700000" algn="tl">
                    <a:srgbClr val="000000">
                      <a:alpha val="43137"/>
                    </a:srgbClr>
                  </a:outerShdw>
                </a:effectLst>
                <a:latin typeface="Georgia" pitchFamily="18" charset="0"/>
                <a:ea typeface="+mj-ea"/>
                <a:cs typeface="+mj-cs"/>
              </a:rPr>
              <a:t>	"Como pastores, como cristianos, debemos trabajar para eliminar del camino las piedras de tropiezo. Debemos retirar cada obstáculo". (Pág. 7)</a:t>
            </a:r>
            <a:endParaRPr lang="es-DO" sz="2800" b="1" i="1" dirty="0">
              <a:solidFill>
                <a:schemeClr val="bg1"/>
              </a:solidFill>
              <a:effectLst>
                <a:outerShdw blurRad="38100" dist="38100" dir="2700000" algn="tl">
                  <a:srgbClr val="000000">
                    <a:alpha val="43137"/>
                  </a:srgbClr>
                </a:outerShdw>
              </a:effectLst>
              <a:latin typeface="Georgia" pitchFamily="18" charset="0"/>
              <a:ea typeface="+mj-ea"/>
              <a:cs typeface="+mj-cs"/>
            </a:endParaRPr>
          </a:p>
        </p:txBody>
      </p:sp>
      <p:pic>
        <p:nvPicPr>
          <p:cNvPr id="4" name="3 Imagen" descr="ManInMirror.png"/>
          <p:cNvPicPr>
            <a:picLocks noChangeAspect="1"/>
          </p:cNvPicPr>
          <p:nvPr/>
        </p:nvPicPr>
        <p:blipFill>
          <a:blip r:embed="rId2" cstate="print"/>
          <a:stretch>
            <a:fillRect/>
          </a:stretch>
        </p:blipFill>
        <p:spPr>
          <a:xfrm>
            <a:off x="4499992" y="692696"/>
            <a:ext cx="5331024"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DO" b="1" dirty="0" smtClean="0">
                <a:solidFill>
                  <a:schemeClr val="bg1"/>
                </a:solidFill>
                <a:latin typeface="Georgia" pitchFamily="18" charset="0"/>
              </a:rPr>
              <a:t>OTROS IMPEDIMENTOS</a:t>
            </a:r>
            <a:endParaRPr lang="es-DO" b="1" dirty="0">
              <a:solidFill>
                <a:schemeClr val="bg1"/>
              </a:solidFill>
              <a:latin typeface="Georgia" pitchFamily="18" charset="0"/>
            </a:endParaRPr>
          </a:p>
        </p:txBody>
      </p:sp>
      <p:sp>
        <p:nvSpPr>
          <p:cNvPr id="3" name="Content Placeholder 2"/>
          <p:cNvSpPr>
            <a:spLocks noGrp="1"/>
          </p:cNvSpPr>
          <p:nvPr>
            <p:ph idx="1"/>
          </p:nvPr>
        </p:nvSpPr>
        <p:spPr/>
        <p:txBody>
          <a:bodyPr>
            <a:normAutofit/>
          </a:bodyPr>
          <a:lstStyle/>
          <a:p>
            <a:pPr>
              <a:buFont typeface="Wingdings" pitchFamily="2" charset="2"/>
              <a:buChar char="ü"/>
            </a:pPr>
            <a:r>
              <a:rPr lang="es-DO" sz="2800" b="1" i="1" dirty="0" smtClean="0">
                <a:solidFill>
                  <a:schemeClr val="bg1"/>
                </a:solidFill>
                <a:effectLst>
                  <a:outerShdw blurRad="38100" dist="38100" dir="2700000" algn="tl">
                    <a:srgbClr val="000000">
                      <a:alpha val="43137"/>
                    </a:srgbClr>
                  </a:outerShdw>
                </a:effectLst>
                <a:latin typeface="Georgia" pitchFamily="18" charset="0"/>
              </a:rPr>
              <a:t>1- AMOR A LA COMODIDAD: "</a:t>
            </a:r>
            <a:r>
              <a:rPr lang="es-ES_tradnl" sz="2800" b="1" i="1" dirty="0" smtClean="0">
                <a:solidFill>
                  <a:schemeClr val="bg1"/>
                </a:solidFill>
                <a:effectLst>
                  <a:outerShdw blurRad="38100" dist="38100" dir="2700000" algn="tl">
                    <a:srgbClr val="000000">
                      <a:alpha val="43137"/>
                    </a:srgbClr>
                  </a:outerShdw>
                </a:effectLst>
                <a:latin typeface="Georgia" pitchFamily="18" charset="0"/>
              </a:rPr>
              <a:t>Oh mis hermanos, ¿contristaréis al Espíritu Santo y lo haréis alejarse? ¿Excluiréis al bendito Salvador porque no estáis preparados para su presencia? ¿Dejaréis que las almas perezcan sin el conocimiento de la verdad porque amáis demasiado vuestra comodidad para llevar la carga que Jesús llevó por vosotros?". (Pág. 9) </a:t>
            </a:r>
            <a:endParaRPr lang="es-DO" sz="2800" b="1" i="1" dirty="0">
              <a:solidFill>
                <a:schemeClr val="bg1"/>
              </a:solidFill>
              <a:effectLst>
                <a:outerShdw blurRad="38100" dist="38100" dir="2700000" algn="tl">
                  <a:srgbClr val="000000">
                    <a:alpha val="43137"/>
                  </a:srgbClr>
                </a:outerShdw>
              </a:effectLst>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Rebellious_Soft_Edge.png"/>
          <p:cNvPicPr>
            <a:picLocks noChangeAspect="1"/>
          </p:cNvPicPr>
          <p:nvPr/>
        </p:nvPicPr>
        <p:blipFill>
          <a:blip r:embed="rId2" cstate="print"/>
          <a:stretch>
            <a:fillRect/>
          </a:stretch>
        </p:blipFill>
        <p:spPr>
          <a:xfrm>
            <a:off x="4716016" y="476672"/>
            <a:ext cx="5692676" cy="6858000"/>
          </a:xfrm>
          <a:prstGeom prst="rect">
            <a:avLst/>
          </a:prstGeom>
        </p:spPr>
      </p:pic>
      <p:sp>
        <p:nvSpPr>
          <p:cNvPr id="2" name="Title 1"/>
          <p:cNvSpPr>
            <a:spLocks noGrp="1"/>
          </p:cNvSpPr>
          <p:nvPr>
            <p:ph type="title"/>
          </p:nvPr>
        </p:nvSpPr>
        <p:spPr/>
        <p:txBody>
          <a:bodyPr>
            <a:normAutofit/>
          </a:bodyPr>
          <a:lstStyle/>
          <a:p>
            <a:r>
              <a:rPr lang="es-DO" b="1" dirty="0" smtClean="0">
                <a:solidFill>
                  <a:schemeClr val="bg1"/>
                </a:solidFill>
                <a:effectLst>
                  <a:outerShdw blurRad="38100" dist="38100" dir="2700000" algn="tl">
                    <a:srgbClr val="000000">
                      <a:alpha val="43137"/>
                    </a:srgbClr>
                  </a:outerShdw>
                </a:effectLst>
                <a:latin typeface="Georgia" pitchFamily="18" charset="0"/>
              </a:rPr>
              <a:t>OTROS IMPEDIMENTOS</a:t>
            </a:r>
            <a:endParaRPr lang="es-DO" b="1" dirty="0">
              <a:solidFill>
                <a:schemeClr val="bg1"/>
              </a:solidFill>
              <a:effectLst>
                <a:outerShdw blurRad="38100" dist="38100" dir="2700000" algn="tl">
                  <a:srgbClr val="000000">
                    <a:alpha val="43137"/>
                  </a:srgbClr>
                </a:outerShdw>
              </a:effectLst>
              <a:latin typeface="Georgia" pitchFamily="18" charset="0"/>
            </a:endParaRPr>
          </a:p>
        </p:txBody>
      </p:sp>
      <p:sp>
        <p:nvSpPr>
          <p:cNvPr id="3" name="Content Placeholder 2"/>
          <p:cNvSpPr>
            <a:spLocks noGrp="1"/>
          </p:cNvSpPr>
          <p:nvPr>
            <p:ph idx="1"/>
          </p:nvPr>
        </p:nvSpPr>
        <p:spPr>
          <a:xfrm>
            <a:off x="0" y="1844824"/>
            <a:ext cx="5554960" cy="3556992"/>
          </a:xfrm>
        </p:spPr>
        <p:txBody>
          <a:bodyPr>
            <a:normAutofit/>
          </a:bodyPr>
          <a:lstStyle/>
          <a:p>
            <a:pPr>
              <a:buFont typeface="Wingdings" pitchFamily="2" charset="2"/>
              <a:buChar char="ü"/>
            </a:pPr>
            <a:r>
              <a:rPr lang="es-DO" sz="2800" b="1" i="1" dirty="0" smtClean="0">
                <a:solidFill>
                  <a:schemeClr val="bg1"/>
                </a:solidFill>
                <a:effectLst>
                  <a:outerShdw blurRad="38100" dist="38100" dir="2700000" algn="tl">
                    <a:srgbClr val="000000">
                      <a:alpha val="43137"/>
                    </a:srgbClr>
                  </a:outerShdw>
                </a:effectLst>
                <a:latin typeface="Georgia" pitchFamily="18" charset="0"/>
              </a:rPr>
              <a:t>2- SUENO ESPIRITUAL: "</a:t>
            </a:r>
            <a:r>
              <a:rPr lang="es-ES_tradnl" sz="2800" b="1" i="1" dirty="0" smtClean="0">
                <a:solidFill>
                  <a:schemeClr val="bg1"/>
                </a:solidFill>
                <a:effectLst>
                  <a:outerShdw blurRad="38100" dist="38100" dir="2700000" algn="tl">
                    <a:srgbClr val="000000">
                      <a:alpha val="43137"/>
                    </a:srgbClr>
                  </a:outerShdw>
                </a:effectLst>
                <a:latin typeface="Georgia" pitchFamily="18" charset="0"/>
              </a:rPr>
              <a:t>Despertemos del sueño. “Sed sobrios y velad, porque vuestro adversario el diablo, como león rugiente, anda alrededor buscando a quién devorar” (1 Pedro 5: 8)". (Pág. 9)</a:t>
            </a:r>
            <a:endParaRPr lang="en-US" sz="2800" b="1" i="1" dirty="0" smtClean="0">
              <a:solidFill>
                <a:schemeClr val="bg1"/>
              </a:solidFill>
              <a:effectLst>
                <a:outerShdw blurRad="38100" dist="38100" dir="2700000" algn="tl">
                  <a:srgbClr val="000000">
                    <a:alpha val="43137"/>
                  </a:srgbClr>
                </a:outerShdw>
              </a:effectLst>
              <a:latin typeface="Georgia" pitchFamily="18" charset="0"/>
            </a:endParaRPr>
          </a:p>
          <a:p>
            <a:pPr>
              <a:buFont typeface="Wingdings" pitchFamily="2" charset="2"/>
              <a:buChar char="ü"/>
            </a:pPr>
            <a:endParaRPr lang="es-DO" sz="2800" b="1" i="1" dirty="0">
              <a:solidFill>
                <a:schemeClr val="bg1"/>
              </a:solidFill>
              <a:effectLst>
                <a:outerShdw blurRad="38100" dist="38100" dir="2700000" algn="tl">
                  <a:srgbClr val="000000">
                    <a:alpha val="43137"/>
                  </a:srgbClr>
                </a:outerShdw>
              </a:effectLst>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DO" b="1" i="1" dirty="0" smtClean="0">
                <a:solidFill>
                  <a:schemeClr val="bg1"/>
                </a:solidFill>
                <a:effectLst>
                  <a:outerShdw blurRad="38100" dist="38100" dir="2700000" algn="tl">
                    <a:srgbClr val="000000">
                      <a:alpha val="43137"/>
                    </a:srgbClr>
                  </a:outerShdw>
                </a:effectLst>
                <a:latin typeface="Georgia" pitchFamily="18" charset="0"/>
              </a:rPr>
              <a:t>OTROS IMPEDIMENTOS</a:t>
            </a:r>
            <a:endParaRPr lang="es-DO" b="1" i="1" dirty="0">
              <a:solidFill>
                <a:schemeClr val="bg1"/>
              </a:solidFill>
              <a:effectLst>
                <a:outerShdw blurRad="38100" dist="38100" dir="2700000" algn="tl">
                  <a:srgbClr val="000000">
                    <a:alpha val="43137"/>
                  </a:srgbClr>
                </a:outerShdw>
              </a:effectLst>
              <a:latin typeface="Georgia" pitchFamily="18" charset="0"/>
            </a:endParaRPr>
          </a:p>
        </p:txBody>
      </p:sp>
      <p:sp>
        <p:nvSpPr>
          <p:cNvPr id="3" name="Content Placeholder 2"/>
          <p:cNvSpPr>
            <a:spLocks noGrp="1"/>
          </p:cNvSpPr>
          <p:nvPr>
            <p:ph idx="1"/>
          </p:nvPr>
        </p:nvSpPr>
        <p:spPr>
          <a:xfrm>
            <a:off x="457200" y="1600200"/>
            <a:ext cx="8219256" cy="4525963"/>
          </a:xfrm>
        </p:spPr>
        <p:txBody>
          <a:bodyPr vert="horz" lIns="91440" tIns="45720" rIns="91440" bIns="45720" rtlCol="0" anchor="ctr">
            <a:normAutofit fontScale="62500" lnSpcReduction="20000"/>
          </a:bodyPr>
          <a:lstStyle/>
          <a:p>
            <a:pPr>
              <a:spcBef>
                <a:spcPct val="0"/>
              </a:spcBef>
              <a:buFont typeface="Wingdings" pitchFamily="2" charset="2"/>
              <a:buChar char="ü"/>
            </a:pPr>
            <a:r>
              <a:rPr lang="es-DO" sz="4400" b="1" i="1" dirty="0" smtClean="0">
                <a:solidFill>
                  <a:schemeClr val="bg1"/>
                </a:solidFill>
                <a:effectLst>
                  <a:outerShdw blurRad="38100" dist="38100" dir="2700000" algn="tl">
                    <a:srgbClr val="000000">
                      <a:alpha val="43137"/>
                    </a:srgbClr>
                  </a:outerShdw>
                </a:effectLst>
                <a:latin typeface="Georgia" pitchFamily="18" charset="0"/>
                <a:ea typeface="+mj-ea"/>
                <a:cs typeface="+mj-cs"/>
              </a:rPr>
              <a:t>3- EGOISMO, CODICIA, IMPIEDAD Y FALSEDAD:  "</a:t>
            </a:r>
            <a:r>
              <a:rPr lang="es-ES_tradnl" sz="4400" b="1" i="1" dirty="0" smtClean="0">
                <a:solidFill>
                  <a:schemeClr val="bg1"/>
                </a:solidFill>
                <a:effectLst>
                  <a:outerShdw blurRad="38100" dist="38100" dir="2700000" algn="tl">
                    <a:srgbClr val="000000">
                      <a:alpha val="43137"/>
                    </a:srgbClr>
                  </a:outerShdw>
                </a:effectLst>
                <a:latin typeface="Georgia" pitchFamily="18" charset="0"/>
                <a:ea typeface="+mj-ea"/>
                <a:cs typeface="+mj-cs"/>
              </a:rPr>
              <a:t>En muchos corazones parece haber apenas un hálito de vida espiritual. Esto me entristece mucho. Temo que no se haya mantenido una lucha agresiva contra el mundo, la carne y el demonio. Debido a un cristianismo medio muerto, ¿continuaremos alentando el egoísta y codicioso espíritu del mundo, compartiendo su impiedad y favoreciendo su falsedad?" (Pág. 10)</a:t>
            </a:r>
            <a:endParaRPr lang="es-DO" sz="4400" b="1" i="1" dirty="0">
              <a:solidFill>
                <a:schemeClr val="bg1"/>
              </a:solidFill>
              <a:effectLst>
                <a:outerShdw blurRad="38100" dist="38100" dir="2700000" algn="tl">
                  <a:srgbClr val="000000">
                    <a:alpha val="43137"/>
                  </a:srgbClr>
                </a:outerShdw>
              </a:effectLst>
              <a:latin typeface="Georgia"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DO" b="1" dirty="0" smtClean="0">
                <a:solidFill>
                  <a:schemeClr val="bg1"/>
                </a:solidFill>
                <a:effectLst>
                  <a:outerShdw blurRad="38100" dist="38100" dir="2700000" algn="tl">
                    <a:srgbClr val="000000">
                      <a:alpha val="43137"/>
                    </a:srgbClr>
                  </a:outerShdw>
                </a:effectLst>
                <a:latin typeface="Georgia" pitchFamily="18" charset="0"/>
              </a:rPr>
              <a:t>OTROS IMPEDIMENTOS</a:t>
            </a:r>
            <a:endParaRPr lang="es-DO" b="1" dirty="0">
              <a:solidFill>
                <a:schemeClr val="bg1"/>
              </a:solidFill>
              <a:effectLst>
                <a:outerShdw blurRad="38100" dist="38100" dir="2700000" algn="tl">
                  <a:srgbClr val="000000">
                    <a:alpha val="43137"/>
                  </a:srgbClr>
                </a:outerShdw>
              </a:effectLst>
              <a:latin typeface="Georgia" pitchFamily="18" charset="0"/>
            </a:endParaRPr>
          </a:p>
        </p:txBody>
      </p:sp>
      <p:sp>
        <p:nvSpPr>
          <p:cNvPr id="3" name="Content Placeholder 2"/>
          <p:cNvSpPr>
            <a:spLocks noGrp="1"/>
          </p:cNvSpPr>
          <p:nvPr>
            <p:ph idx="1"/>
          </p:nvPr>
        </p:nvSpPr>
        <p:spPr/>
        <p:txBody>
          <a:bodyPr vert="horz" lIns="91440" tIns="45720" rIns="91440" bIns="45720" rtlCol="0" anchor="ctr">
            <a:normAutofit fontScale="62500" lnSpcReduction="20000"/>
          </a:bodyPr>
          <a:lstStyle/>
          <a:p>
            <a:pPr>
              <a:spcBef>
                <a:spcPct val="0"/>
              </a:spcBef>
              <a:buFont typeface="Wingdings" pitchFamily="2" charset="2"/>
              <a:buChar char="ü"/>
            </a:pPr>
            <a:r>
              <a:rPr lang="es-DO" sz="4400" b="1" dirty="0" smtClean="0">
                <a:solidFill>
                  <a:schemeClr val="bg1"/>
                </a:solidFill>
                <a:effectLst>
                  <a:outerShdw blurRad="38100" dist="38100" dir="2700000" algn="tl">
                    <a:srgbClr val="000000">
                      <a:alpha val="43137"/>
                    </a:srgbClr>
                  </a:outerShdw>
                </a:effectLst>
                <a:latin typeface="Georgia" pitchFamily="18" charset="0"/>
                <a:ea typeface="+mj-ea"/>
                <a:cs typeface="+mj-cs"/>
              </a:rPr>
              <a:t>4- DEPENDENCIA EQUIVOCADA Y DESCUIDO DE LOS DONES ESPIRITUALES:  </a:t>
            </a:r>
            <a:r>
              <a:rPr lang="es-ES_tradnl" sz="4400" b="1" dirty="0" smtClean="0">
                <a:solidFill>
                  <a:schemeClr val="bg1"/>
                </a:solidFill>
                <a:effectLst>
                  <a:outerShdw blurRad="38100" dist="38100" dir="2700000" algn="tl">
                    <a:srgbClr val="000000">
                      <a:alpha val="43137"/>
                    </a:srgbClr>
                  </a:outerShdw>
                </a:effectLst>
                <a:latin typeface="Georgia" pitchFamily="18" charset="0"/>
                <a:ea typeface="+mj-ea"/>
                <a:cs typeface="+mj-cs"/>
              </a:rPr>
              <a:t>Ha habido gran demanda de sermones en nuestras iglesias. Los miembros han dependido de las declamaciones del púlpito en vez de depender del Espíritu Santo. No habiendo sido demandados y no habiendo sido usados, los dones espirituales que les fueron concedidos han menguado hasta ser débiles. (Pág. 10)</a:t>
            </a:r>
            <a:endParaRPr lang="es-DO" sz="4400" b="1" dirty="0">
              <a:solidFill>
                <a:schemeClr val="bg1"/>
              </a:solidFill>
              <a:effectLst>
                <a:outerShdw blurRad="38100" dist="38100" dir="2700000" algn="tl">
                  <a:srgbClr val="000000">
                    <a:alpha val="43137"/>
                  </a:srgbClr>
                </a:outerShdw>
              </a:effectLst>
              <a:latin typeface="Georgia"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DO" b="1" dirty="0" smtClean="0">
                <a:solidFill>
                  <a:schemeClr val="bg1"/>
                </a:solidFill>
                <a:effectLst>
                  <a:outerShdw blurRad="38100" dist="38100" dir="2700000" algn="tl">
                    <a:srgbClr val="000000">
                      <a:alpha val="43137"/>
                    </a:srgbClr>
                  </a:outerShdw>
                </a:effectLst>
                <a:latin typeface="Georgia" pitchFamily="18" charset="0"/>
              </a:rPr>
              <a:t>SOLUCIÓN DIVINA</a:t>
            </a:r>
            <a:endParaRPr lang="es-DO" b="1" dirty="0">
              <a:solidFill>
                <a:schemeClr val="bg1"/>
              </a:solidFill>
              <a:effectLst>
                <a:outerShdw blurRad="38100" dist="38100" dir="2700000" algn="tl">
                  <a:srgbClr val="000000">
                    <a:alpha val="43137"/>
                  </a:srgbClr>
                </a:outerShdw>
              </a:effectLst>
              <a:latin typeface="Georgia" pitchFamily="18" charset="0"/>
            </a:endParaRPr>
          </a:p>
        </p:txBody>
      </p:sp>
      <p:sp>
        <p:nvSpPr>
          <p:cNvPr id="3" name="Content Placeholder 2"/>
          <p:cNvSpPr>
            <a:spLocks noGrp="1"/>
          </p:cNvSpPr>
          <p:nvPr>
            <p:ph idx="1"/>
          </p:nvPr>
        </p:nvSpPr>
        <p:spPr/>
        <p:txBody>
          <a:bodyPr vert="horz" lIns="91440" tIns="45720" rIns="91440" bIns="45720" rtlCol="0" anchor="ctr">
            <a:normAutofit fontScale="62500" lnSpcReduction="20000"/>
          </a:bodyPr>
          <a:lstStyle/>
          <a:p>
            <a:pPr>
              <a:spcBef>
                <a:spcPct val="0"/>
              </a:spcBef>
              <a:buNone/>
            </a:pPr>
            <a:r>
              <a:rPr lang="es-ES_tradnl" sz="4400" b="1" i="1" dirty="0" smtClean="0">
                <a:solidFill>
                  <a:schemeClr val="bg1"/>
                </a:solidFill>
                <a:effectLst>
                  <a:outerShdw blurRad="38100" dist="38100" dir="2700000" algn="tl">
                    <a:srgbClr val="000000">
                      <a:alpha val="43137"/>
                    </a:srgbClr>
                  </a:outerShdw>
                </a:effectLst>
                <a:latin typeface="Georgia" pitchFamily="18" charset="0"/>
                <a:ea typeface="+mj-ea"/>
                <a:cs typeface="+mj-cs"/>
              </a:rPr>
              <a:t>		Tú dices: Yo soy rico, me he enriquecido y de nada tengo necesidad. Pero no sabes que eres desventurado, miserable, pobre, ciego y estás desnudo. Por tanto, yo te aconsejo que compres de mí oro refinado en el fuego para que seas rico, y vestiduras blancas para vestirte, para que no se descubra la vergüenza de tu desnudez. Y unge tus ojos con colirio para que veas» (Apocalipsis 3: 17-18). (Pág. 10)</a:t>
            </a:r>
            <a:endParaRPr lang="es-DO" sz="4400" b="1" i="1" dirty="0">
              <a:solidFill>
                <a:schemeClr val="bg1"/>
              </a:solidFill>
              <a:effectLst>
                <a:outerShdw blurRad="38100" dist="38100" dir="2700000" algn="tl">
                  <a:srgbClr val="000000">
                    <a:alpha val="43137"/>
                  </a:srgbClr>
                </a:outerShdw>
              </a:effectLst>
              <a:latin typeface="Georgia"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DO" b="1" dirty="0" smtClean="0">
                <a:solidFill>
                  <a:schemeClr val="bg1"/>
                </a:solidFill>
                <a:effectLst>
                  <a:outerShdw blurRad="38100" dist="38100" dir="2700000" algn="tl">
                    <a:srgbClr val="000000">
                      <a:alpha val="43137"/>
                    </a:srgbClr>
                  </a:outerShdw>
                </a:effectLst>
                <a:latin typeface="Georgia" pitchFamily="18" charset="0"/>
              </a:rPr>
              <a:t>INTRODUCCIÓN</a:t>
            </a:r>
            <a:endParaRPr lang="es-DO" b="1" dirty="0">
              <a:solidFill>
                <a:schemeClr val="bg1"/>
              </a:solidFill>
              <a:effectLst>
                <a:outerShdw blurRad="38100" dist="38100" dir="2700000" algn="tl">
                  <a:srgbClr val="000000">
                    <a:alpha val="43137"/>
                  </a:srgbClr>
                </a:outerShdw>
              </a:effectLst>
              <a:latin typeface="Georgia" pitchFamily="18" charset="0"/>
            </a:endParaRPr>
          </a:p>
        </p:txBody>
      </p:sp>
      <p:sp>
        <p:nvSpPr>
          <p:cNvPr id="3" name="Content Placeholder 2"/>
          <p:cNvSpPr>
            <a:spLocks noGrp="1"/>
          </p:cNvSpPr>
          <p:nvPr>
            <p:ph idx="1"/>
          </p:nvPr>
        </p:nvSpPr>
        <p:spPr>
          <a:xfrm>
            <a:off x="467544" y="1988840"/>
            <a:ext cx="8229600" cy="4525963"/>
          </a:xfrm>
        </p:spPr>
        <p:txBody>
          <a:bodyPr>
            <a:normAutofit/>
          </a:bodyPr>
          <a:lstStyle/>
          <a:p>
            <a:pPr algn="just"/>
            <a:r>
              <a:rPr lang="es-ES_tradnl" sz="2800" b="1" i="1" dirty="0" smtClean="0">
                <a:solidFill>
                  <a:schemeClr val="bg1"/>
                </a:solidFill>
                <a:effectLst>
                  <a:outerShdw blurRad="38100" dist="38100" dir="2700000" algn="tl">
                    <a:srgbClr val="000000">
                      <a:alpha val="43137"/>
                    </a:srgbClr>
                  </a:outerShdw>
                </a:effectLst>
                <a:latin typeface="Georgia" pitchFamily="18" charset="0"/>
              </a:rPr>
              <a:t>"No hay nada que Satanás tema tanto como que el pueblo de Dios despeje el camino quitando todo impedimento, de modo que el Señor pueda derramar su Espíritu sobre una iglesia decaída y una congregación impenitente". (Pág. 7)</a:t>
            </a:r>
          </a:p>
          <a:p>
            <a:endParaRPr lang="es-ES_tradnl" sz="2800" b="1" i="1" dirty="0" smtClean="0">
              <a:solidFill>
                <a:schemeClr val="bg1"/>
              </a:solidFill>
              <a:effectLst>
                <a:outerShdw blurRad="38100" dist="38100" dir="2700000" algn="tl">
                  <a:srgbClr val="000000">
                    <a:alpha val="43137"/>
                  </a:srgbClr>
                </a:outerShdw>
              </a:effectLst>
              <a:latin typeface="Georgia" pitchFamily="18" charset="0"/>
            </a:endParaRPr>
          </a:p>
          <a:p>
            <a:r>
              <a:rPr lang="es-ES_tradnl" sz="2800" b="1" i="1" dirty="0" smtClean="0">
                <a:solidFill>
                  <a:schemeClr val="bg1"/>
                </a:solidFill>
                <a:effectLst>
                  <a:outerShdw blurRad="38100" dist="38100" dir="2700000" algn="tl">
                    <a:srgbClr val="000000">
                      <a:alpha val="43137"/>
                    </a:srgbClr>
                  </a:outerShdw>
                </a:effectLst>
                <a:latin typeface="Georgia" pitchFamily="18" charset="0"/>
              </a:rPr>
              <a:t>Veamos algunos de esos impedimentos.</a:t>
            </a:r>
            <a:endParaRPr lang="es-DO" sz="2800" b="1" i="1" dirty="0">
              <a:solidFill>
                <a:schemeClr val="bg1"/>
              </a:solidFill>
              <a:effectLst>
                <a:outerShdw blurRad="38100" dist="38100" dir="2700000" algn="tl">
                  <a:srgbClr val="000000">
                    <a:alpha val="43137"/>
                  </a:srgbClr>
                </a:outerShdw>
              </a:effectLst>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QuietTime.png"/>
          <p:cNvPicPr>
            <a:picLocks noChangeAspect="1"/>
          </p:cNvPicPr>
          <p:nvPr/>
        </p:nvPicPr>
        <p:blipFill>
          <a:blip r:embed="rId2" cstate="print"/>
          <a:stretch>
            <a:fillRect/>
          </a:stretch>
        </p:blipFill>
        <p:spPr>
          <a:xfrm>
            <a:off x="4860032" y="1700808"/>
            <a:ext cx="6920779" cy="5832648"/>
          </a:xfrm>
          <a:prstGeom prst="rect">
            <a:avLst/>
          </a:prstGeom>
        </p:spPr>
      </p:pic>
      <p:sp>
        <p:nvSpPr>
          <p:cNvPr id="2" name="Title 1"/>
          <p:cNvSpPr>
            <a:spLocks noGrp="1"/>
          </p:cNvSpPr>
          <p:nvPr>
            <p:ph type="title"/>
          </p:nvPr>
        </p:nvSpPr>
        <p:spPr/>
        <p:txBody>
          <a:bodyPr>
            <a:normAutofit fontScale="90000"/>
          </a:bodyPr>
          <a:lstStyle/>
          <a:p>
            <a:r>
              <a:rPr lang="es-DO" b="1" dirty="0" smtClean="0">
                <a:solidFill>
                  <a:schemeClr val="bg1"/>
                </a:solidFill>
                <a:effectLst>
                  <a:outerShdw blurRad="38100" dist="38100" dir="2700000" algn="tl">
                    <a:srgbClr val="000000">
                      <a:alpha val="43137"/>
                    </a:srgbClr>
                  </a:outerShdw>
                </a:effectLst>
                <a:latin typeface="Georgia" pitchFamily="18" charset="0"/>
              </a:rPr>
              <a:t>PROBLEMAS DENTRO </a:t>
            </a:r>
            <a:br>
              <a:rPr lang="es-DO" b="1" dirty="0" smtClean="0">
                <a:solidFill>
                  <a:schemeClr val="bg1"/>
                </a:solidFill>
                <a:effectLst>
                  <a:outerShdw blurRad="38100" dist="38100" dir="2700000" algn="tl">
                    <a:srgbClr val="000000">
                      <a:alpha val="43137"/>
                    </a:srgbClr>
                  </a:outerShdw>
                </a:effectLst>
                <a:latin typeface="Georgia" pitchFamily="18" charset="0"/>
              </a:rPr>
            </a:br>
            <a:r>
              <a:rPr lang="es-DO" b="1" dirty="0" smtClean="0">
                <a:solidFill>
                  <a:schemeClr val="bg1"/>
                </a:solidFill>
                <a:effectLst>
                  <a:outerShdw blurRad="38100" dist="38100" dir="2700000" algn="tl">
                    <a:srgbClr val="000000">
                      <a:alpha val="43137"/>
                    </a:srgbClr>
                  </a:outerShdw>
                </a:effectLst>
                <a:latin typeface="Georgia" pitchFamily="18" charset="0"/>
              </a:rPr>
              <a:t>DE LA CASA</a:t>
            </a:r>
            <a:endParaRPr lang="es-DO" b="1" dirty="0">
              <a:solidFill>
                <a:schemeClr val="bg1"/>
              </a:solidFill>
              <a:effectLst>
                <a:outerShdw blurRad="38100" dist="38100" dir="2700000" algn="tl">
                  <a:srgbClr val="000000">
                    <a:alpha val="43137"/>
                  </a:srgbClr>
                </a:outerShdw>
              </a:effectLst>
              <a:latin typeface="Georgia" pitchFamily="18" charset="0"/>
            </a:endParaRPr>
          </a:p>
        </p:txBody>
      </p:sp>
      <p:sp>
        <p:nvSpPr>
          <p:cNvPr id="3" name="Content Placeholder 2"/>
          <p:cNvSpPr>
            <a:spLocks noGrp="1"/>
          </p:cNvSpPr>
          <p:nvPr>
            <p:ph idx="1"/>
          </p:nvPr>
        </p:nvSpPr>
        <p:spPr>
          <a:xfrm>
            <a:off x="323528" y="1916832"/>
            <a:ext cx="5472608" cy="4277072"/>
          </a:xfrm>
        </p:spPr>
        <p:txBody>
          <a:bodyPr>
            <a:normAutofit lnSpcReduction="10000"/>
          </a:bodyPr>
          <a:lstStyle/>
          <a:p>
            <a:r>
              <a:rPr lang="es-ES_tradnl" b="1" i="1" dirty="0" smtClean="0">
                <a:solidFill>
                  <a:schemeClr val="bg1"/>
                </a:solidFill>
                <a:effectLst>
                  <a:outerShdw blurRad="38100" dist="38100" dir="2700000" algn="tl">
                    <a:srgbClr val="000000">
                      <a:alpha val="43137"/>
                    </a:srgbClr>
                  </a:outerShdw>
                </a:effectLst>
                <a:latin typeface="Georgia" pitchFamily="18" charset="0"/>
              </a:rPr>
              <a:t>Tenemos mucho más que temer de enemigos internos que de externos. Los impedimentos para el vigor y el éxito provienen mucho más de la iglesia misma que del mundo. (pág. 6)</a:t>
            </a:r>
            <a:endParaRPr lang="es-DO" b="1" i="1" dirty="0">
              <a:solidFill>
                <a:schemeClr val="bg1"/>
              </a:solidFill>
              <a:effectLst>
                <a:outerShdw blurRad="38100" dist="38100" dir="2700000" algn="tl">
                  <a:srgbClr val="000000">
                    <a:alpha val="43137"/>
                  </a:srgbClr>
                </a:outerShdw>
              </a:effectLst>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FamilyPrayer_Soft_Edge.png"/>
          <p:cNvPicPr>
            <a:picLocks noChangeAspect="1"/>
          </p:cNvPicPr>
          <p:nvPr/>
        </p:nvPicPr>
        <p:blipFill>
          <a:blip r:embed="rId2" cstate="print"/>
          <a:stretch>
            <a:fillRect/>
          </a:stretch>
        </p:blipFill>
        <p:spPr>
          <a:xfrm>
            <a:off x="4499992" y="332656"/>
            <a:ext cx="5612309" cy="6858000"/>
          </a:xfrm>
          <a:prstGeom prst="rect">
            <a:avLst/>
          </a:prstGeom>
        </p:spPr>
      </p:pic>
      <p:sp>
        <p:nvSpPr>
          <p:cNvPr id="2" name="Title 1"/>
          <p:cNvSpPr>
            <a:spLocks noGrp="1"/>
          </p:cNvSpPr>
          <p:nvPr>
            <p:ph type="title"/>
          </p:nvPr>
        </p:nvSpPr>
        <p:spPr/>
        <p:txBody>
          <a:bodyPr>
            <a:normAutofit fontScale="90000"/>
          </a:bodyPr>
          <a:lstStyle/>
          <a:p>
            <a:r>
              <a:rPr lang="es-DO" b="1" dirty="0" smtClean="0">
                <a:solidFill>
                  <a:schemeClr val="bg1"/>
                </a:solidFill>
                <a:effectLst>
                  <a:outerShdw blurRad="38100" dist="38100" dir="2700000" algn="tl">
                    <a:srgbClr val="000000">
                      <a:alpha val="43137"/>
                    </a:srgbClr>
                  </a:outerShdw>
                </a:effectLst>
                <a:latin typeface="Georgia" pitchFamily="18" charset="0"/>
              </a:rPr>
              <a:t>PROBLEMAS DENTRO </a:t>
            </a:r>
            <a:br>
              <a:rPr lang="es-DO" b="1" dirty="0" smtClean="0">
                <a:solidFill>
                  <a:schemeClr val="bg1"/>
                </a:solidFill>
                <a:effectLst>
                  <a:outerShdw blurRad="38100" dist="38100" dir="2700000" algn="tl">
                    <a:srgbClr val="000000">
                      <a:alpha val="43137"/>
                    </a:srgbClr>
                  </a:outerShdw>
                </a:effectLst>
                <a:latin typeface="Georgia" pitchFamily="18" charset="0"/>
              </a:rPr>
            </a:br>
            <a:r>
              <a:rPr lang="es-DO" b="1" dirty="0" smtClean="0">
                <a:solidFill>
                  <a:schemeClr val="bg1"/>
                </a:solidFill>
                <a:effectLst>
                  <a:outerShdw blurRad="38100" dist="38100" dir="2700000" algn="tl">
                    <a:srgbClr val="000000">
                      <a:alpha val="43137"/>
                    </a:srgbClr>
                  </a:outerShdw>
                </a:effectLst>
                <a:latin typeface="Georgia" pitchFamily="18" charset="0"/>
              </a:rPr>
              <a:t>DE LA CASA</a:t>
            </a:r>
            <a:endParaRPr lang="es-DO" b="1" dirty="0">
              <a:solidFill>
                <a:schemeClr val="bg1"/>
              </a:solidFill>
              <a:effectLst>
                <a:outerShdw blurRad="38100" dist="38100" dir="2700000" algn="tl">
                  <a:srgbClr val="000000">
                    <a:alpha val="43137"/>
                  </a:srgbClr>
                </a:outerShdw>
              </a:effectLst>
              <a:latin typeface="Georgia" pitchFamily="18" charset="0"/>
            </a:endParaRPr>
          </a:p>
        </p:txBody>
      </p:sp>
      <p:sp>
        <p:nvSpPr>
          <p:cNvPr id="3" name="Content Placeholder 2"/>
          <p:cNvSpPr>
            <a:spLocks noGrp="1"/>
          </p:cNvSpPr>
          <p:nvPr>
            <p:ph idx="1"/>
          </p:nvPr>
        </p:nvSpPr>
        <p:spPr>
          <a:xfrm>
            <a:off x="0" y="1844824"/>
            <a:ext cx="5122912" cy="4525963"/>
          </a:xfrm>
        </p:spPr>
        <p:txBody>
          <a:bodyPr>
            <a:normAutofit fontScale="92500" lnSpcReduction="20000"/>
          </a:bodyPr>
          <a:lstStyle/>
          <a:p>
            <a:r>
              <a:rPr lang="es-ES_tradnl" sz="2800" b="1" i="1" dirty="0" smtClean="0">
                <a:solidFill>
                  <a:schemeClr val="bg1"/>
                </a:solidFill>
                <a:effectLst>
                  <a:outerShdw blurRad="38100" dist="38100" dir="2700000" algn="tl">
                    <a:srgbClr val="000000">
                      <a:alpha val="43137"/>
                    </a:srgbClr>
                  </a:outerShdw>
                </a:effectLst>
                <a:latin typeface="Georgia" pitchFamily="18" charset="0"/>
              </a:rPr>
              <a:t>"…Pero con cuánta frecuencia los profesos defensores de la verdad han demostrado ser los mayores obstáculos para su adelanto! La incredulidad fomentada, las dudas expresadas, las tinieblas abrigadas, animan la presencia de los malos ángeles y despejan el camino para los planes de Satanás". (pág. 6)</a:t>
            </a:r>
            <a:endParaRPr lang="en-US" sz="2800" b="1" i="1" dirty="0" smtClean="0">
              <a:solidFill>
                <a:schemeClr val="bg1"/>
              </a:solidFill>
              <a:effectLst>
                <a:outerShdw blurRad="38100" dist="38100" dir="2700000" algn="tl">
                  <a:srgbClr val="000000">
                    <a:alpha val="43137"/>
                  </a:srgbClr>
                </a:outerShdw>
              </a:effectLst>
              <a:latin typeface="Georgia" pitchFamily="18" charset="0"/>
            </a:endParaRPr>
          </a:p>
          <a:p>
            <a:endParaRPr lang="es-DO" sz="2800" b="1" i="1" dirty="0">
              <a:solidFill>
                <a:schemeClr val="bg1"/>
              </a:solidFill>
              <a:effectLst>
                <a:outerShdw blurRad="38100" dist="38100" dir="2700000" algn="tl">
                  <a:srgbClr val="000000">
                    <a:alpha val="43137"/>
                  </a:srgbClr>
                </a:outerShdw>
              </a:effectLst>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DO" b="1" dirty="0" smtClean="0">
                <a:solidFill>
                  <a:schemeClr val="bg1"/>
                </a:solidFill>
                <a:effectLst>
                  <a:outerShdw blurRad="38100" dist="38100" dir="2700000" algn="tl">
                    <a:srgbClr val="000000">
                      <a:alpha val="43137"/>
                    </a:srgbClr>
                  </a:outerShdw>
                </a:effectLst>
                <a:latin typeface="Georgia" pitchFamily="18" charset="0"/>
              </a:rPr>
              <a:t>PROBLEMAS DENTRO </a:t>
            </a:r>
            <a:br>
              <a:rPr lang="es-DO" b="1" dirty="0" smtClean="0">
                <a:solidFill>
                  <a:schemeClr val="bg1"/>
                </a:solidFill>
                <a:effectLst>
                  <a:outerShdw blurRad="38100" dist="38100" dir="2700000" algn="tl">
                    <a:srgbClr val="000000">
                      <a:alpha val="43137"/>
                    </a:srgbClr>
                  </a:outerShdw>
                </a:effectLst>
                <a:latin typeface="Georgia" pitchFamily="18" charset="0"/>
              </a:rPr>
            </a:br>
            <a:r>
              <a:rPr lang="es-DO" b="1" dirty="0" smtClean="0">
                <a:solidFill>
                  <a:schemeClr val="bg1"/>
                </a:solidFill>
                <a:effectLst>
                  <a:outerShdw blurRad="38100" dist="38100" dir="2700000" algn="tl">
                    <a:srgbClr val="000000">
                      <a:alpha val="43137"/>
                    </a:srgbClr>
                  </a:outerShdw>
                </a:effectLst>
                <a:latin typeface="Georgia" pitchFamily="18" charset="0"/>
              </a:rPr>
              <a:t>DE LA CASA</a:t>
            </a:r>
            <a:endParaRPr lang="es-DO" b="1" dirty="0">
              <a:solidFill>
                <a:schemeClr val="bg1"/>
              </a:solidFill>
              <a:effectLst>
                <a:outerShdw blurRad="38100" dist="38100" dir="2700000" algn="tl">
                  <a:srgbClr val="000000">
                    <a:alpha val="43137"/>
                  </a:srgbClr>
                </a:outerShdw>
              </a:effectLst>
              <a:latin typeface="Georgia" pitchFamily="18" charset="0"/>
            </a:endParaRPr>
          </a:p>
        </p:txBody>
      </p:sp>
      <p:sp>
        <p:nvSpPr>
          <p:cNvPr id="3" name="Content Placeholder 2"/>
          <p:cNvSpPr>
            <a:spLocks noGrp="1"/>
          </p:cNvSpPr>
          <p:nvPr>
            <p:ph idx="1"/>
          </p:nvPr>
        </p:nvSpPr>
        <p:spPr>
          <a:xfrm>
            <a:off x="467544" y="1700808"/>
            <a:ext cx="8003232" cy="4525963"/>
          </a:xfrm>
        </p:spPr>
        <p:txBody>
          <a:bodyPr>
            <a:normAutofit/>
          </a:bodyPr>
          <a:lstStyle/>
          <a:p>
            <a:r>
              <a:rPr lang="es-ES_tradnl" sz="2800" b="1" i="1" dirty="0" smtClean="0">
                <a:solidFill>
                  <a:schemeClr val="bg1"/>
                </a:solidFill>
                <a:effectLst>
                  <a:outerShdw blurRad="38100" dist="38100" dir="2700000" algn="tl">
                    <a:srgbClr val="000000">
                      <a:alpha val="43137"/>
                    </a:srgbClr>
                  </a:outerShdw>
                </a:effectLst>
                <a:latin typeface="Georgia" pitchFamily="18" charset="0"/>
              </a:rPr>
              <a:t>"¿Cuál es nuestra condición en este tremendo y solemne tiempo? ¡Ay! ¡Cuánto orgullo prevalece en la iglesia, cuánta hipocresía, cuánto engaño, cuánto amor al vestido, la frivolidad y las diversiones, cuánto deseo de supremacía! Todos estos pecados han nublado las mentes, de modo que no han sido discernidas las cosas eternas". (Pág. 8)</a:t>
            </a:r>
            <a:endParaRPr lang="es-DO" sz="2800" b="1" i="1" dirty="0">
              <a:solidFill>
                <a:schemeClr val="bg1"/>
              </a:solidFill>
              <a:effectLst>
                <a:outerShdw blurRad="38100" dist="38100" dir="2700000" algn="tl">
                  <a:srgbClr val="000000">
                    <a:alpha val="43137"/>
                  </a:srgbClr>
                </a:outerShdw>
              </a:effectLst>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Kneeling.png"/>
          <p:cNvPicPr>
            <a:picLocks noChangeAspect="1"/>
          </p:cNvPicPr>
          <p:nvPr/>
        </p:nvPicPr>
        <p:blipFill>
          <a:blip r:embed="rId2" cstate="print"/>
          <a:stretch>
            <a:fillRect/>
          </a:stretch>
        </p:blipFill>
        <p:spPr>
          <a:xfrm>
            <a:off x="5108385" y="1700808"/>
            <a:ext cx="4035615" cy="4293096"/>
          </a:xfrm>
          <a:prstGeom prst="rect">
            <a:avLst/>
          </a:prstGeom>
        </p:spPr>
      </p:pic>
      <p:sp>
        <p:nvSpPr>
          <p:cNvPr id="2" name="Title 1"/>
          <p:cNvSpPr>
            <a:spLocks noGrp="1"/>
          </p:cNvSpPr>
          <p:nvPr>
            <p:ph type="title"/>
          </p:nvPr>
        </p:nvSpPr>
        <p:spPr/>
        <p:txBody>
          <a:bodyPr>
            <a:normAutofit fontScale="90000"/>
          </a:bodyPr>
          <a:lstStyle/>
          <a:p>
            <a:r>
              <a:rPr lang="es-DO" b="1" dirty="0" smtClean="0">
                <a:solidFill>
                  <a:schemeClr val="bg1"/>
                </a:solidFill>
                <a:effectLst>
                  <a:outerShdw blurRad="38100" dist="38100" dir="2700000" algn="tl">
                    <a:srgbClr val="000000">
                      <a:alpha val="43137"/>
                    </a:srgbClr>
                  </a:outerShdw>
                </a:effectLst>
                <a:latin typeface="Georgia" pitchFamily="18" charset="0"/>
              </a:rPr>
              <a:t>PROBLEMAS DENTRO </a:t>
            </a:r>
            <a:br>
              <a:rPr lang="es-DO" b="1" dirty="0" smtClean="0">
                <a:solidFill>
                  <a:schemeClr val="bg1"/>
                </a:solidFill>
                <a:effectLst>
                  <a:outerShdw blurRad="38100" dist="38100" dir="2700000" algn="tl">
                    <a:srgbClr val="000000">
                      <a:alpha val="43137"/>
                    </a:srgbClr>
                  </a:outerShdw>
                </a:effectLst>
                <a:latin typeface="Georgia" pitchFamily="18" charset="0"/>
              </a:rPr>
            </a:br>
            <a:r>
              <a:rPr lang="es-DO" b="1" dirty="0" smtClean="0">
                <a:solidFill>
                  <a:schemeClr val="bg1"/>
                </a:solidFill>
                <a:effectLst>
                  <a:outerShdw blurRad="38100" dist="38100" dir="2700000" algn="tl">
                    <a:srgbClr val="000000">
                      <a:alpha val="43137"/>
                    </a:srgbClr>
                  </a:outerShdw>
                </a:effectLst>
                <a:latin typeface="Georgia" pitchFamily="18" charset="0"/>
              </a:rPr>
              <a:t>DE LA CASA</a:t>
            </a:r>
            <a:endParaRPr lang="es-DO" b="1" dirty="0">
              <a:solidFill>
                <a:schemeClr val="bg1"/>
              </a:solidFill>
              <a:effectLst>
                <a:outerShdw blurRad="38100" dist="38100" dir="2700000" algn="tl">
                  <a:srgbClr val="000000">
                    <a:alpha val="43137"/>
                  </a:srgbClr>
                </a:outerShdw>
              </a:effectLst>
              <a:latin typeface="Georgia" pitchFamily="18" charset="0"/>
            </a:endParaRPr>
          </a:p>
        </p:txBody>
      </p:sp>
      <p:sp>
        <p:nvSpPr>
          <p:cNvPr id="3" name="Content Placeholder 2"/>
          <p:cNvSpPr>
            <a:spLocks noGrp="1"/>
          </p:cNvSpPr>
          <p:nvPr>
            <p:ph idx="1"/>
          </p:nvPr>
        </p:nvSpPr>
        <p:spPr>
          <a:xfrm>
            <a:off x="179512" y="1916832"/>
            <a:ext cx="6275040" cy="4525963"/>
          </a:xfrm>
        </p:spPr>
        <p:txBody>
          <a:bodyPr>
            <a:normAutofit lnSpcReduction="10000"/>
          </a:bodyPr>
          <a:lstStyle/>
          <a:p>
            <a:r>
              <a:rPr lang="es-ES_tradnl" sz="2800" b="1" i="1" dirty="0" smtClean="0">
                <a:solidFill>
                  <a:schemeClr val="bg1"/>
                </a:solidFill>
                <a:effectLst>
                  <a:outerShdw blurRad="38100" dist="38100" dir="2700000" algn="tl">
                    <a:srgbClr val="000000">
                      <a:alpha val="43137"/>
                    </a:srgbClr>
                  </a:outerShdw>
                </a:effectLst>
                <a:latin typeface="Georgia" pitchFamily="18" charset="0"/>
              </a:rPr>
              <a:t>"En las iglesias son frecuentes las divisiones y aun las amargas disensiones que deshonrarían a cualquier colectividad mundana, porque se hace muy poco para dominar los malos sentimientos y para reprimir cada palabra de la que pueda aprovecharse Satanás". (Pág. 7)</a:t>
            </a:r>
            <a:endParaRPr lang="es-DO" sz="2800" b="1" i="1" dirty="0">
              <a:solidFill>
                <a:schemeClr val="bg1"/>
              </a:solidFill>
              <a:effectLst>
                <a:outerShdw blurRad="38100" dist="38100" dir="2700000" algn="tl">
                  <a:srgbClr val="000000">
                    <a:alpha val="43137"/>
                  </a:srgbClr>
                </a:outerShdw>
              </a:effectLst>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Deceiver.png"/>
          <p:cNvPicPr>
            <a:picLocks noChangeAspect="1"/>
          </p:cNvPicPr>
          <p:nvPr/>
        </p:nvPicPr>
        <p:blipFill>
          <a:blip r:embed="rId2" cstate="print"/>
          <a:stretch>
            <a:fillRect/>
          </a:stretch>
        </p:blipFill>
        <p:spPr>
          <a:xfrm>
            <a:off x="4211960" y="620688"/>
            <a:ext cx="5880199" cy="6858000"/>
          </a:xfrm>
          <a:prstGeom prst="rect">
            <a:avLst/>
          </a:prstGeom>
        </p:spPr>
      </p:pic>
      <p:sp>
        <p:nvSpPr>
          <p:cNvPr id="2" name="Title 1"/>
          <p:cNvSpPr>
            <a:spLocks noGrp="1"/>
          </p:cNvSpPr>
          <p:nvPr>
            <p:ph type="title"/>
          </p:nvPr>
        </p:nvSpPr>
        <p:spPr/>
        <p:txBody>
          <a:bodyPr>
            <a:normAutofit fontScale="90000"/>
          </a:bodyPr>
          <a:lstStyle/>
          <a:p>
            <a:r>
              <a:rPr lang="es-DO" b="1" i="1" dirty="0" smtClean="0">
                <a:solidFill>
                  <a:schemeClr val="bg1"/>
                </a:solidFill>
                <a:latin typeface="Georgia" pitchFamily="18" charset="0"/>
              </a:rPr>
              <a:t>LOS ATAQUES DE SATANÁS</a:t>
            </a:r>
            <a:endParaRPr lang="es-DO" b="1" i="1" dirty="0">
              <a:solidFill>
                <a:schemeClr val="bg1"/>
              </a:solidFill>
              <a:latin typeface="Georgia" pitchFamily="18" charset="0"/>
            </a:endParaRPr>
          </a:p>
        </p:txBody>
      </p:sp>
      <p:sp>
        <p:nvSpPr>
          <p:cNvPr id="3" name="Content Placeholder 2"/>
          <p:cNvSpPr>
            <a:spLocks noGrp="1"/>
          </p:cNvSpPr>
          <p:nvPr>
            <p:ph idx="1"/>
          </p:nvPr>
        </p:nvSpPr>
        <p:spPr>
          <a:xfrm>
            <a:off x="467544" y="1628800"/>
            <a:ext cx="5122912" cy="4781128"/>
          </a:xfrm>
        </p:spPr>
        <p:txBody>
          <a:bodyPr>
            <a:normAutofit fontScale="85000" lnSpcReduction="10000"/>
          </a:bodyPr>
          <a:lstStyle/>
          <a:p>
            <a:r>
              <a:rPr lang="es-ES_tradnl" sz="2800" b="1" i="1" dirty="0" smtClean="0">
                <a:solidFill>
                  <a:schemeClr val="bg1"/>
                </a:solidFill>
                <a:latin typeface="Georgia" pitchFamily="18" charset="0"/>
              </a:rPr>
              <a:t>"Tan pronto como hay algún motivo de discordia, el asunto es presentado delan­te de Satanás para que lo revise, y se le da la oportunidad de usar su sabiduría de serpiente y su habilidad para dividir y destruir la iglesia…Satanás y sus ángeles trabajan activamente para lograr una cosecha de la semilla así sembrada". (Pág. 7)</a:t>
            </a:r>
            <a:endParaRPr lang="en-US" sz="2800" b="1" i="1" dirty="0" smtClean="0">
              <a:solidFill>
                <a:schemeClr val="bg1"/>
              </a:solidFill>
              <a:latin typeface="Georgia" pitchFamily="18" charset="0"/>
            </a:endParaRPr>
          </a:p>
          <a:p>
            <a:pPr>
              <a:buNone/>
            </a:pPr>
            <a:endParaRPr lang="es-DO" sz="2800" b="1" i="1" dirty="0">
              <a:solidFill>
                <a:schemeClr val="bg1"/>
              </a:solidFill>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TheBody.png"/>
          <p:cNvPicPr>
            <a:picLocks noChangeAspect="1"/>
          </p:cNvPicPr>
          <p:nvPr/>
        </p:nvPicPr>
        <p:blipFill>
          <a:blip r:embed="rId2" cstate="print"/>
          <a:stretch>
            <a:fillRect/>
          </a:stretch>
        </p:blipFill>
        <p:spPr>
          <a:xfrm>
            <a:off x="4211960" y="332656"/>
            <a:ext cx="6281936" cy="6281936"/>
          </a:xfrm>
          <a:prstGeom prst="rect">
            <a:avLst/>
          </a:prstGeom>
        </p:spPr>
      </p:pic>
      <p:sp>
        <p:nvSpPr>
          <p:cNvPr id="2" name="Title 1"/>
          <p:cNvSpPr>
            <a:spLocks noGrp="1"/>
          </p:cNvSpPr>
          <p:nvPr>
            <p:ph type="title"/>
          </p:nvPr>
        </p:nvSpPr>
        <p:spPr/>
        <p:txBody>
          <a:bodyPr>
            <a:normAutofit fontScale="90000"/>
          </a:bodyPr>
          <a:lstStyle/>
          <a:p>
            <a:r>
              <a:rPr lang="es-DO" b="1" dirty="0" smtClean="0">
                <a:solidFill>
                  <a:schemeClr val="bg1"/>
                </a:solidFill>
                <a:effectLst>
                  <a:outerShdw blurRad="38100" dist="38100" dir="2700000" algn="tl">
                    <a:srgbClr val="000000">
                      <a:alpha val="43137"/>
                    </a:srgbClr>
                  </a:outerShdw>
                </a:effectLst>
                <a:latin typeface="Georgia" pitchFamily="18" charset="0"/>
              </a:rPr>
              <a:t>LOS ATAQUES DE SATANÁS</a:t>
            </a:r>
            <a:endParaRPr lang="es-DO" b="1" dirty="0">
              <a:solidFill>
                <a:schemeClr val="bg1"/>
              </a:solidFill>
              <a:effectLst>
                <a:outerShdw blurRad="38100" dist="38100" dir="2700000" algn="tl">
                  <a:srgbClr val="000000">
                    <a:alpha val="43137"/>
                  </a:srgbClr>
                </a:outerShdw>
              </a:effectLst>
              <a:latin typeface="Georgia" pitchFamily="18" charset="0"/>
            </a:endParaRPr>
          </a:p>
        </p:txBody>
      </p:sp>
      <p:sp>
        <p:nvSpPr>
          <p:cNvPr id="3" name="Content Placeholder 2"/>
          <p:cNvSpPr>
            <a:spLocks noGrp="1"/>
          </p:cNvSpPr>
          <p:nvPr>
            <p:ph idx="1"/>
          </p:nvPr>
        </p:nvSpPr>
        <p:spPr>
          <a:xfrm>
            <a:off x="251520" y="1628800"/>
            <a:ext cx="4618856" cy="4525963"/>
          </a:xfrm>
        </p:spPr>
        <p:txBody>
          <a:bodyPr vert="horz" lIns="91440" tIns="45720" rIns="91440" bIns="45720" rtlCol="0" anchor="ctr">
            <a:normAutofit fontScale="97500"/>
          </a:bodyPr>
          <a:lstStyle/>
          <a:p>
            <a:pPr>
              <a:spcBef>
                <a:spcPct val="0"/>
              </a:spcBef>
              <a:buNone/>
            </a:pPr>
            <a:r>
              <a:rPr lang="es-ES_tradnl" sz="2800" b="1" i="1" dirty="0" smtClean="0">
                <a:solidFill>
                  <a:schemeClr val="bg1"/>
                </a:solidFill>
                <a:effectLst>
                  <a:outerShdw blurRad="38100" dist="38100" dir="2700000" algn="tl">
                    <a:srgbClr val="000000">
                      <a:alpha val="43137"/>
                    </a:srgbClr>
                  </a:outerShdw>
                </a:effectLst>
                <a:latin typeface="Georgia" pitchFamily="18" charset="0"/>
                <a:ea typeface="+mj-ea"/>
                <a:cs typeface="+mj-cs"/>
              </a:rPr>
              <a:t>	"El gran engañador ha preparado sus artimañas para cada alma que no está fortalecida para la prueba y preservada por constante oración y  fe viviente". (Pág. 7) </a:t>
            </a:r>
            <a:endParaRPr lang="es-DO" sz="2800" b="1" i="1" dirty="0">
              <a:solidFill>
                <a:schemeClr val="bg1"/>
              </a:solidFill>
              <a:effectLst>
                <a:outerShdw blurRad="38100" dist="38100" dir="2700000" algn="tl">
                  <a:srgbClr val="000000">
                    <a:alpha val="43137"/>
                  </a:srgbClr>
                </a:outerShdw>
              </a:effectLst>
              <a:latin typeface="Georgia"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Gifts.png"/>
          <p:cNvPicPr>
            <a:picLocks noChangeAspect="1"/>
          </p:cNvPicPr>
          <p:nvPr/>
        </p:nvPicPr>
        <p:blipFill>
          <a:blip r:embed="rId2" cstate="print"/>
          <a:stretch>
            <a:fillRect/>
          </a:stretch>
        </p:blipFill>
        <p:spPr>
          <a:xfrm>
            <a:off x="4427984" y="548680"/>
            <a:ext cx="6188274" cy="6858000"/>
          </a:xfrm>
          <a:prstGeom prst="rect">
            <a:avLst/>
          </a:prstGeom>
        </p:spPr>
      </p:pic>
      <p:sp>
        <p:nvSpPr>
          <p:cNvPr id="2" name="Title 1"/>
          <p:cNvSpPr>
            <a:spLocks noGrp="1"/>
          </p:cNvSpPr>
          <p:nvPr>
            <p:ph type="title"/>
          </p:nvPr>
        </p:nvSpPr>
        <p:spPr/>
        <p:txBody>
          <a:bodyPr>
            <a:normAutofit fontScale="90000"/>
          </a:bodyPr>
          <a:lstStyle/>
          <a:p>
            <a:r>
              <a:rPr lang="es-DO" b="1" dirty="0" smtClean="0">
                <a:solidFill>
                  <a:schemeClr val="bg1"/>
                </a:solidFill>
                <a:effectLst>
                  <a:outerShdw blurRad="38100" dist="38100" dir="2700000" algn="tl">
                    <a:srgbClr val="000000">
                      <a:alpha val="43137"/>
                    </a:srgbClr>
                  </a:outerShdw>
                </a:effectLst>
                <a:latin typeface="Georgia" pitchFamily="18" charset="0"/>
              </a:rPr>
              <a:t>LOS ATAQUES DE SATANÁS</a:t>
            </a:r>
            <a:endParaRPr lang="es-DO" b="1" dirty="0">
              <a:solidFill>
                <a:schemeClr val="bg1"/>
              </a:solidFill>
              <a:effectLst>
                <a:outerShdw blurRad="38100" dist="38100" dir="2700000" algn="tl">
                  <a:srgbClr val="000000">
                    <a:alpha val="43137"/>
                  </a:srgbClr>
                </a:outerShdw>
              </a:effectLst>
              <a:latin typeface="Georgia" pitchFamily="18" charset="0"/>
            </a:endParaRPr>
          </a:p>
        </p:txBody>
      </p:sp>
      <p:sp>
        <p:nvSpPr>
          <p:cNvPr id="3" name="Content Placeholder 2"/>
          <p:cNvSpPr>
            <a:spLocks noGrp="1"/>
          </p:cNvSpPr>
          <p:nvPr>
            <p:ph idx="1"/>
          </p:nvPr>
        </p:nvSpPr>
        <p:spPr>
          <a:xfrm>
            <a:off x="0" y="1628800"/>
            <a:ext cx="5940152" cy="4525963"/>
          </a:xfrm>
        </p:spPr>
        <p:txBody>
          <a:bodyPr vert="horz" lIns="91440" tIns="45720" rIns="91440" bIns="45720" rtlCol="0" anchor="ctr">
            <a:normAutofit fontScale="97500"/>
          </a:bodyPr>
          <a:lstStyle/>
          <a:p>
            <a:pPr>
              <a:spcBef>
                <a:spcPct val="0"/>
              </a:spcBef>
              <a:buNone/>
            </a:pPr>
            <a:r>
              <a:rPr lang="es-ES_tradnl" sz="2800" b="1" i="1" dirty="0" smtClean="0">
                <a:solidFill>
                  <a:schemeClr val="bg1"/>
                </a:solidFill>
                <a:effectLst>
                  <a:outerShdw blurRad="38100" dist="38100" dir="2700000" algn="tl">
                    <a:srgbClr val="000000">
                      <a:alpha val="43137"/>
                    </a:srgbClr>
                  </a:outerShdw>
                </a:effectLst>
                <a:latin typeface="Georgia" pitchFamily="18" charset="0"/>
                <a:ea typeface="+mj-ea"/>
                <a:cs typeface="+mj-cs"/>
              </a:rPr>
              <a:t>	"El mensaje para este tiempo debe ser alimento oportuno para nutrir a la iglesia de Dios. Pero Satanás ha estado procurando gradualmente despojar a este mensaje de su poder, para que la gente no esté preparada para resistir en el día del Señor". (Pág. 8)</a:t>
            </a:r>
            <a:endParaRPr lang="en-US" sz="2800" b="1" i="1" dirty="0" smtClean="0">
              <a:solidFill>
                <a:schemeClr val="bg1"/>
              </a:solidFill>
              <a:effectLst>
                <a:outerShdw blurRad="38100" dist="38100" dir="2700000" algn="tl">
                  <a:srgbClr val="000000">
                    <a:alpha val="43137"/>
                  </a:srgbClr>
                </a:outerShdw>
              </a:effectLst>
              <a:latin typeface="Georgia" pitchFamily="18" charset="0"/>
              <a:ea typeface="+mj-ea"/>
              <a:cs typeface="+mj-cs"/>
            </a:endParaRPr>
          </a:p>
          <a:p>
            <a:pPr>
              <a:spcBef>
                <a:spcPct val="0"/>
              </a:spcBef>
              <a:buNone/>
            </a:pPr>
            <a:endParaRPr lang="es-DO" sz="2800" b="1" i="1" dirty="0">
              <a:solidFill>
                <a:schemeClr val="bg1"/>
              </a:solidFill>
              <a:effectLst>
                <a:outerShdw blurRad="38100" dist="38100" dir="2700000" algn="tl">
                  <a:srgbClr val="000000">
                    <a:alpha val="43137"/>
                  </a:srgbClr>
                </a:outerShdw>
              </a:effectLst>
              <a:latin typeface="Georgia"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TotalTime>
  <Words>689</Words>
  <Application>Microsoft Office PowerPoint</Application>
  <PresentationFormat>On-screen Show (4:3)</PresentationFormat>
  <Paragraphs>36</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Tema de Office</vt:lpstr>
      <vt:lpstr>NUESTRA MAYOR NECESIDAD</vt:lpstr>
      <vt:lpstr>INTRODUCCIÓN</vt:lpstr>
      <vt:lpstr>PROBLEMAS DENTRO  DE LA CASA</vt:lpstr>
      <vt:lpstr>PROBLEMAS DENTRO  DE LA CASA</vt:lpstr>
      <vt:lpstr>PROBLEMAS DENTRO  DE LA CASA</vt:lpstr>
      <vt:lpstr>PROBLEMAS DENTRO  DE LA CASA</vt:lpstr>
      <vt:lpstr>LOS ATAQUES DE SATANÁS</vt:lpstr>
      <vt:lpstr>LOS ATAQUES DE SATANÁS</vt:lpstr>
      <vt:lpstr>LOS ATAQUES DE SATANÁS</vt:lpstr>
      <vt:lpstr>PROBLEMAS EN EL LIDERAZGO</vt:lpstr>
      <vt:lpstr>PROBLEMAS EN EL LIDERAZGO</vt:lpstr>
      <vt:lpstr>PROBLEMAS EN EL LIDERAZGO</vt:lpstr>
      <vt:lpstr>OTROS IMPEDIMENTOS</vt:lpstr>
      <vt:lpstr>OTROS IMPEDIMENTOS</vt:lpstr>
      <vt:lpstr>OTROS IMPEDIMENTOS</vt:lpstr>
      <vt:lpstr>OTROS IMPEDIMENTOS</vt:lpstr>
      <vt:lpstr>SOLUCIÓN DIVINA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B2</dc:creator>
  <cp:lastModifiedBy>Roger Hernandez</cp:lastModifiedBy>
  <cp:revision>12</cp:revision>
  <dcterms:created xsi:type="dcterms:W3CDTF">2011-01-27T00:32:42Z</dcterms:created>
  <dcterms:modified xsi:type="dcterms:W3CDTF">2014-04-04T20:55:48Z</dcterms:modified>
</cp:coreProperties>
</file>