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61" r:id="rId3"/>
    <p:sldId id="262" r:id="rId4"/>
    <p:sldId id="258" r:id="rId5"/>
    <p:sldId id="268" r:id="rId6"/>
    <p:sldId id="267" r:id="rId7"/>
    <p:sldId id="272" r:id="rId8"/>
    <p:sldId id="270" r:id="rId9"/>
    <p:sldId id="264" r:id="rId10"/>
    <p:sldId id="265" r:id="rId11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25F"/>
    <a:srgbClr val="000F18"/>
    <a:srgbClr val="012135"/>
    <a:srgbClr val="0C5AB0"/>
    <a:srgbClr val="1076E6"/>
    <a:srgbClr val="02314E"/>
    <a:srgbClr val="0E6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F3A2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5" descr="G:\Graphic Design\auhs logo\Adventist-University_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4419600" cy="126443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66" y="-90308"/>
            <a:ext cx="2859519" cy="40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6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2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F3A2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7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165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4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0097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767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24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3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6554867" cy="3767670"/>
          </a:xfrm>
        </p:spPr>
        <p:txBody>
          <a:bodyPr anchor="ctr"/>
          <a:lstStyle>
            <a:lvl1pPr marL="285750" indent="-28575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200150" indent="-285750">
              <a:buFontTx/>
              <a:buBlip>
                <a:blip r:embed="rId2"/>
              </a:buBlip>
              <a:defRPr/>
            </a:lvl3pPr>
            <a:lvl4pPr marL="1543050" indent="-171450">
              <a:buFontTx/>
              <a:buBlip>
                <a:blip r:embed="rId2"/>
              </a:buBlip>
              <a:defRPr/>
            </a:lvl4pPr>
            <a:lvl5pPr marL="20002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5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rgbClr val="F3A2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0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>
            <a:lvl1pPr marL="285750" indent="-285750">
              <a:buFontTx/>
              <a:buBlip>
                <a:blip r:embed="rId2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1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>
            <a:lvl1pPr marL="285750" indent="-285750">
              <a:buFontTx/>
              <a:buBlip>
                <a:blip r:embed="rId2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>
            <a:lvl1pPr marL="285750" indent="-285750">
              <a:buFontTx/>
              <a:buBlip>
                <a:blip r:embed="rId2"/>
              </a:buBlip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2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2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0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>
            <a:lvl1pPr marL="285750" indent="-28575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200150" indent="-285750">
              <a:buFontTx/>
              <a:buBlip>
                <a:blip r:embed="rId2"/>
              </a:buBlip>
              <a:defRPr/>
            </a:lvl3pPr>
            <a:lvl4pPr marL="1543050" indent="-171450">
              <a:buFontTx/>
              <a:buBlip>
                <a:blip r:embed="rId2"/>
              </a:buBlip>
              <a:defRPr/>
            </a:lvl4pPr>
            <a:lvl5pPr marL="2000250" indent="-17145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6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5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lumMod val="65000"/>
                <a:lumOff val="35000"/>
              </a:schemeClr>
            </a:gs>
            <a:gs pos="100000">
              <a:srgbClr val="000F18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533401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057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tx1">
                    <a:lumMod val="85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tx1">
                    <a:lumMod val="85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tx1">
                    <a:lumMod val="85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66" y="-90308"/>
            <a:ext cx="2859519" cy="40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3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Tx/>
        <a:buBlip>
          <a:blip r:embed="rId20"/>
        </a:buBlip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Tx/>
        <a:buBlip>
          <a:blip r:embed="rId20"/>
        </a:buBlip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Tx/>
        <a:buBlip>
          <a:blip r:embed="rId20"/>
        </a:buBlip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Tx/>
        <a:buBlip>
          <a:blip r:embed="rId20"/>
        </a:buBlip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Tx/>
        <a:buBlip>
          <a:blip r:embed="rId20"/>
        </a:buBlip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u.edu/news/adu&#8217;s-founding-president-david-greenlaw-celebrates-25th-anniversary" TargetMode="External"/><Relationship Id="rId2" Type="http://schemas.openxmlformats.org/officeDocument/2006/relationships/hyperlink" Target="http://www.adu.edu/news/video-adu-celebrating-25-year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444345" cy="3124201"/>
          </a:xfrm>
        </p:spPr>
        <p:txBody>
          <a:bodyPr/>
          <a:lstStyle/>
          <a:p>
            <a:r>
              <a:rPr lang="en-US" dirty="0"/>
              <a:t>2016 Southern Union Communication’s Report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399" y="3843868"/>
            <a:ext cx="5096583" cy="191346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Eric Cadiente—BS, RDCS, RVT</a:t>
            </a:r>
          </a:p>
          <a:p>
            <a:r>
              <a:rPr lang="en-US" dirty="0"/>
              <a:t>Director of Marketing &amp; Public Relations</a:t>
            </a:r>
          </a:p>
        </p:txBody>
      </p:sp>
    </p:spTree>
    <p:extLst>
      <p:ext uri="{BB962C8B-B14F-4D97-AF65-F5344CB8AC3E}">
        <p14:creationId xmlns:p14="http://schemas.microsoft.com/office/powerpoint/2010/main" val="32475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413" y="170662"/>
            <a:ext cx="6554867" cy="1242502"/>
          </a:xfrm>
        </p:spPr>
        <p:txBody>
          <a:bodyPr/>
          <a:lstStyle/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Anniversary Videos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413" y="1932079"/>
            <a:ext cx="767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tx2"/>
                  </a:solidFill>
                </a:ln>
                <a:hlinkClick r:id="rId2"/>
              </a:rPr>
              <a:t>http</a:t>
            </a:r>
            <a:r>
              <a:rPr lang="en-US">
                <a:ln>
                  <a:solidFill>
                    <a:schemeClr val="tx2"/>
                  </a:solidFill>
                </a:ln>
                <a:hlinkClick r:id="rId2"/>
              </a:rPr>
              <a:t>://www.adu.edu/news/video-adu-celebrating-25-years</a:t>
            </a:r>
            <a:endParaRPr lang="en-US">
              <a:ln>
                <a:solidFill>
                  <a:schemeClr val="tx2"/>
                </a:solidFill>
              </a:ln>
            </a:endParaRPr>
          </a:p>
          <a:p>
            <a:endParaRPr lang="en-US" dirty="0">
              <a:ln>
                <a:solidFill>
                  <a:schemeClr val="tx2"/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tx2"/>
                  </a:solidFill>
                </a:ln>
                <a:hlinkClick r:id="rId3"/>
              </a:rPr>
              <a:t>http://www.adu.edu/news/adu’s-founding-president-david-greenlaw-celebrates-25th-anniversary</a:t>
            </a:r>
            <a:endParaRPr lang="en-US" dirty="0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9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701" y="400522"/>
            <a:ext cx="4802255" cy="1037202"/>
          </a:xfrm>
        </p:spPr>
        <p:txBody>
          <a:bodyPr>
            <a:normAutofit/>
          </a:bodyPr>
          <a:lstStyle/>
          <a:p>
            <a:r>
              <a:rPr lang="en-US" sz="2800" dirty="0"/>
              <a:t>Adventist University of </a:t>
            </a:r>
            <a:br>
              <a:rPr lang="en-US" sz="2800" dirty="0"/>
            </a:br>
            <a:r>
              <a:rPr lang="en-US" sz="2800" dirty="0"/>
              <a:t>Health Sciences (ADU)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58314"/>
            <a:ext cx="3895017" cy="3400660"/>
          </a:xfrm>
        </p:spPr>
        <p:txBody>
          <a:bodyPr>
            <a:normAutofit/>
          </a:bodyPr>
          <a:lstStyle/>
          <a:p>
            <a:r>
              <a:rPr lang="en-US" dirty="0"/>
              <a:t>Located in Orlando, FL</a:t>
            </a:r>
          </a:p>
          <a:p>
            <a:r>
              <a:rPr lang="en-US" dirty="0"/>
              <a:t>Part of Florida Hospital &amp; Adventist Health System</a:t>
            </a:r>
          </a:p>
          <a:p>
            <a:r>
              <a:rPr lang="en-US" dirty="0"/>
              <a:t>Founded in 1992</a:t>
            </a:r>
          </a:p>
          <a:p>
            <a:r>
              <a:rPr lang="en-US" dirty="0"/>
              <a:t>Accredited</a:t>
            </a:r>
          </a:p>
          <a:p>
            <a:pPr lvl="1"/>
            <a:r>
              <a:rPr lang="en-US" dirty="0"/>
              <a:t>AAA</a:t>
            </a:r>
          </a:p>
          <a:p>
            <a:pPr lvl="1"/>
            <a:r>
              <a:rPr lang="en-US" dirty="0"/>
              <a:t>SACS-COC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62" y="3122913"/>
            <a:ext cx="4063242" cy="270215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9626" y="1720154"/>
            <a:ext cx="8527473" cy="10372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cap="none" dirty="0"/>
              <a:t>ADU is a fully accredited health sciences university, committed to reflecting the image of God through education and healing. </a:t>
            </a:r>
          </a:p>
        </p:txBody>
      </p:sp>
    </p:spTree>
    <p:extLst>
      <p:ext uri="{BB962C8B-B14F-4D97-AF65-F5344CB8AC3E}">
        <p14:creationId xmlns:p14="http://schemas.microsoft.com/office/powerpoint/2010/main" val="2267493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Undergradte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8" cy="51066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Associate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Advanced Medical Assistant</a:t>
            </a:r>
          </a:p>
          <a:p>
            <a:pPr lvl="1"/>
            <a:r>
              <a:rPr lang="en-US" dirty="0"/>
              <a:t>Occupational Therapy Assistant</a:t>
            </a:r>
          </a:p>
          <a:p>
            <a:pPr lvl="1"/>
            <a:r>
              <a:rPr lang="en-US" dirty="0"/>
              <a:t>Radiography</a:t>
            </a:r>
          </a:p>
          <a:p>
            <a:r>
              <a:rPr lang="en-US" dirty="0"/>
              <a:t>Bachelors</a:t>
            </a:r>
          </a:p>
          <a:p>
            <a:pPr lvl="1"/>
            <a:r>
              <a:rPr lang="en-US" dirty="0"/>
              <a:t>Biomedical Sciences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Conductive Education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Health Sciences</a:t>
            </a:r>
          </a:p>
          <a:p>
            <a:pPr lvl="1"/>
            <a:r>
              <a:rPr lang="en-US" dirty="0"/>
              <a:t>Healthcare Administration</a:t>
            </a:r>
          </a:p>
          <a:p>
            <a:pPr lvl="1"/>
            <a:r>
              <a:rPr lang="en-US" dirty="0"/>
              <a:t>Nuclear Medicine Technology</a:t>
            </a:r>
          </a:p>
          <a:p>
            <a:pPr lvl="1"/>
            <a:r>
              <a:rPr lang="en-US" dirty="0"/>
              <a:t>Nursing</a:t>
            </a:r>
          </a:p>
          <a:p>
            <a:pPr lvl="2"/>
            <a:r>
              <a:rPr lang="en-US" dirty="0"/>
              <a:t>RN-BSN (online)</a:t>
            </a:r>
          </a:p>
          <a:p>
            <a:pPr lvl="2"/>
            <a:r>
              <a:rPr lang="en-US" dirty="0"/>
              <a:t>Traditional</a:t>
            </a:r>
          </a:p>
          <a:p>
            <a:pPr lvl="1"/>
            <a:r>
              <a:rPr lang="en-US" dirty="0"/>
              <a:t>Radiography</a:t>
            </a:r>
          </a:p>
          <a:p>
            <a:pPr lvl="2"/>
            <a:r>
              <a:rPr lang="en-US" dirty="0"/>
              <a:t>BS Completion (online)</a:t>
            </a:r>
          </a:p>
          <a:p>
            <a:pPr lvl="1"/>
            <a:r>
              <a:rPr lang="en-US" dirty="0"/>
              <a:t>Sonography</a:t>
            </a:r>
          </a:p>
          <a:p>
            <a:pPr lvl="2"/>
            <a:r>
              <a:rPr lang="en-US" dirty="0">
                <a:solidFill>
                  <a:srgbClr val="FFFF00"/>
                </a:solidFill>
              </a:rPr>
              <a:t>Traditional</a:t>
            </a:r>
          </a:p>
          <a:p>
            <a:pPr lvl="2"/>
            <a:r>
              <a:rPr lang="en-US" dirty="0"/>
              <a:t>BS Completion (online)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Graduate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4088673" cy="4358514"/>
          </a:xfrm>
        </p:spPr>
        <p:txBody>
          <a:bodyPr>
            <a:normAutofit/>
          </a:bodyPr>
          <a:lstStyle/>
          <a:p>
            <a:r>
              <a:rPr lang="en-US" sz="1600" dirty="0"/>
              <a:t>Masters</a:t>
            </a:r>
          </a:p>
          <a:p>
            <a:pPr lvl="1"/>
            <a:r>
              <a:rPr lang="en-US" sz="1400" dirty="0"/>
              <a:t>Healthcare Administration</a:t>
            </a:r>
          </a:p>
          <a:p>
            <a:pPr lvl="2"/>
            <a:r>
              <a:rPr lang="en-US" sz="1200" dirty="0"/>
              <a:t>Master of Healthcare Administration</a:t>
            </a:r>
          </a:p>
          <a:p>
            <a:pPr lvl="2"/>
            <a:r>
              <a:rPr lang="en-US" sz="1200" dirty="0">
                <a:solidFill>
                  <a:srgbClr val="92D050"/>
                </a:solidFill>
              </a:rPr>
              <a:t>Executive Master of Healthcare Administration </a:t>
            </a:r>
            <a:r>
              <a:rPr lang="en-US" sz="1200" dirty="0"/>
              <a:t>(online)</a:t>
            </a:r>
            <a:endParaRPr lang="en-US" sz="1200" dirty="0">
              <a:solidFill>
                <a:srgbClr val="92D050"/>
              </a:solidFill>
            </a:endParaRPr>
          </a:p>
          <a:p>
            <a:pPr lvl="2"/>
            <a:r>
              <a:rPr lang="en-US" sz="1200" dirty="0">
                <a:solidFill>
                  <a:srgbClr val="92D050"/>
                </a:solidFill>
              </a:rPr>
              <a:t>Master of Healthcare Administration in Strategy &amp; Innovation </a:t>
            </a:r>
            <a:r>
              <a:rPr lang="en-US" sz="1200" dirty="0"/>
              <a:t>(online)</a:t>
            </a:r>
            <a:endParaRPr lang="en-US" sz="1200" dirty="0">
              <a:solidFill>
                <a:srgbClr val="92D050"/>
              </a:solidFill>
            </a:endParaRPr>
          </a:p>
          <a:p>
            <a:pPr lvl="3"/>
            <a:r>
              <a:rPr lang="en-US" sz="1100" dirty="0">
                <a:solidFill>
                  <a:srgbClr val="92D050"/>
                </a:solidFill>
              </a:rPr>
              <a:t>Associate to MHA-SI track</a:t>
            </a:r>
          </a:p>
          <a:p>
            <a:pPr lvl="1"/>
            <a:r>
              <a:rPr lang="en-US" sz="1200" dirty="0"/>
              <a:t>Nurse Anesthesia </a:t>
            </a:r>
            <a:r>
              <a:rPr lang="en-US" sz="1200" dirty="0">
                <a:solidFill>
                  <a:srgbClr val="FFFF00"/>
                </a:solidFill>
              </a:rPr>
              <a:t>(DNAP 2018)</a:t>
            </a:r>
          </a:p>
          <a:p>
            <a:pPr lvl="1"/>
            <a:r>
              <a:rPr lang="en-US" sz="1200" dirty="0"/>
              <a:t>Occupational Therapy</a:t>
            </a:r>
          </a:p>
          <a:p>
            <a:pPr lvl="1"/>
            <a:r>
              <a:rPr lang="en-US" sz="1200" dirty="0"/>
              <a:t>Physician Assistant Studies (PA)</a:t>
            </a:r>
          </a:p>
          <a:p>
            <a:r>
              <a:rPr lang="en-US" sz="1600" dirty="0"/>
              <a:t>Doctorate</a:t>
            </a:r>
          </a:p>
          <a:p>
            <a:pPr lvl="1"/>
            <a:r>
              <a:rPr lang="en-US" sz="1200" dirty="0"/>
              <a:t>Physical Therapy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501" y="4966068"/>
            <a:ext cx="2682744" cy="178559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5995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299" y="213579"/>
            <a:ext cx="6554867" cy="1524000"/>
          </a:xfrm>
        </p:spPr>
        <p:txBody>
          <a:bodyPr/>
          <a:lstStyle/>
          <a:p>
            <a:r>
              <a:rPr lang="en-US" dirty="0"/>
              <a:t>Noteworthy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299" y="1442636"/>
            <a:ext cx="6554867" cy="45172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Level change III to V</a:t>
            </a:r>
          </a:p>
          <a:p>
            <a:r>
              <a:rPr lang="en-US" dirty="0"/>
              <a:t>Nurse Anesthesia—DNAP</a:t>
            </a:r>
          </a:p>
          <a:p>
            <a:r>
              <a:rPr lang="en-US"/>
              <a:t>Honor’s College</a:t>
            </a:r>
            <a:endParaRPr lang="en-US" dirty="0"/>
          </a:p>
          <a:p>
            <a:r>
              <a:rPr lang="en-US" dirty="0"/>
              <a:t>Centers of Excellence</a:t>
            </a:r>
          </a:p>
          <a:p>
            <a:pPr lvl="1"/>
            <a:r>
              <a:rPr lang="en-US" dirty="0"/>
              <a:t>Center for Advanced Ultrasound Education</a:t>
            </a:r>
          </a:p>
          <a:p>
            <a:pPr lvl="1"/>
            <a:r>
              <a:rPr lang="en-US" dirty="0"/>
              <a:t>Center for Population Health Research</a:t>
            </a:r>
          </a:p>
          <a:p>
            <a:r>
              <a:rPr lang="en-US" dirty="0"/>
              <a:t>Stetson University</a:t>
            </a:r>
          </a:p>
          <a:p>
            <a:r>
              <a:rPr lang="en-US" dirty="0"/>
              <a:t>MHA students-rounding with FH chaplains </a:t>
            </a:r>
          </a:p>
          <a:p>
            <a:r>
              <a:rPr lang="en-US" dirty="0"/>
              <a:t>Mission Motto</a:t>
            </a:r>
          </a:p>
          <a:p>
            <a:pPr lvl="1"/>
            <a:r>
              <a:rPr lang="en-US" dirty="0"/>
              <a:t>Developing skilled professionals who </a:t>
            </a:r>
            <a:r>
              <a:rPr lang="en-US" i="1" dirty="0"/>
              <a:t>Live</a:t>
            </a:r>
            <a:r>
              <a:rPr lang="en-US" dirty="0"/>
              <a:t> the healing values of Christ.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728" y="4221043"/>
            <a:ext cx="2068445" cy="819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28" y="5333563"/>
            <a:ext cx="2096943" cy="124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0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53775"/>
            <a:ext cx="6450909" cy="48381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058" y="1316292"/>
            <a:ext cx="7388942" cy="55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1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Advertising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399" y="1855002"/>
            <a:ext cx="6554867" cy="3767670"/>
          </a:xfrm>
        </p:spPr>
        <p:txBody>
          <a:bodyPr/>
          <a:lstStyle/>
          <a:p>
            <a:r>
              <a:rPr lang="en-US" dirty="0"/>
              <a:t>Optimized for mobile</a:t>
            </a:r>
          </a:p>
          <a:p>
            <a:r>
              <a:rPr lang="en-US" dirty="0"/>
              <a:t>Digital search (Google)</a:t>
            </a:r>
          </a:p>
          <a:p>
            <a:r>
              <a:rPr lang="en-US" dirty="0"/>
              <a:t>Geo-targeting/fencing</a:t>
            </a:r>
          </a:p>
          <a:p>
            <a:r>
              <a:rPr lang="en-US" dirty="0"/>
              <a:t>Mobile advertising</a:t>
            </a:r>
          </a:p>
          <a:p>
            <a:r>
              <a:rPr lang="en-US" dirty="0"/>
              <a:t>Social Media content management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346" y="2489049"/>
            <a:ext cx="3578662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2014-16 Media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399" y="1747684"/>
            <a:ext cx="6554867" cy="3767670"/>
          </a:xfrm>
        </p:spPr>
        <p:txBody>
          <a:bodyPr/>
          <a:lstStyle/>
          <a:p>
            <a:r>
              <a:rPr lang="en-US" dirty="0"/>
              <a:t>2014-16 heavy media buys-focused on brand awareness</a:t>
            </a:r>
          </a:p>
          <a:p>
            <a:pPr lvl="1"/>
            <a:r>
              <a:rPr lang="en-US" dirty="0"/>
              <a:t>Radio</a:t>
            </a:r>
          </a:p>
          <a:p>
            <a:pPr lvl="1"/>
            <a:r>
              <a:rPr lang="en-US" dirty="0"/>
              <a:t>Television</a:t>
            </a:r>
          </a:p>
          <a:p>
            <a:pPr lvl="1"/>
            <a:r>
              <a:rPr lang="en-US" dirty="0"/>
              <a:t>Movie Theaters</a:t>
            </a:r>
          </a:p>
          <a:p>
            <a:pPr lvl="1"/>
            <a:r>
              <a:rPr lang="en-US" dirty="0"/>
              <a:t>Sponsorships</a:t>
            </a:r>
          </a:p>
          <a:p>
            <a:r>
              <a:rPr lang="en-US" dirty="0"/>
              <a:t>Branding/Awareness</a:t>
            </a:r>
          </a:p>
          <a:p>
            <a:endParaRPr lang="en-US" dirty="0"/>
          </a:p>
        </p:txBody>
      </p:sp>
      <p:pic>
        <p:nvPicPr>
          <p:cNvPr id="12" name="Picture 11" descr="JOUSeries: The big bang theory 5x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52628">
            <a:off x="7364523" y="2706328"/>
            <a:ext cx="1074798" cy="1051707"/>
          </a:xfrm>
          <a:prstGeom prst="rect">
            <a:avLst/>
          </a:prstGeom>
        </p:spPr>
      </p:pic>
      <p:pic>
        <p:nvPicPr>
          <p:cNvPr id="14" name="Picture 13" descr="Scandal is BACK! Season 3: Episode 1 Handled It! | Awesomely Luvvi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9399">
            <a:off x="7364523" y="4262284"/>
            <a:ext cx="1307740" cy="1747140"/>
          </a:xfrm>
          <a:prstGeom prst="rect">
            <a:avLst/>
          </a:prstGeom>
        </p:spPr>
      </p:pic>
      <p:pic>
        <p:nvPicPr>
          <p:cNvPr id="18" name="Picture 17" descr="The Voice 7ª Temporada Torrent e Legenda | RMVB Legendado Ep.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899">
            <a:off x="4734232" y="4780853"/>
            <a:ext cx="2257118" cy="1270435"/>
          </a:xfrm>
          <a:prstGeom prst="rect">
            <a:avLst/>
          </a:prstGeom>
        </p:spPr>
      </p:pic>
      <p:pic>
        <p:nvPicPr>
          <p:cNvPr id="19" name="Picture 18" descr="Supergirl s01e03 – Fight or Flight [Review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4121">
            <a:off x="4306529" y="3060290"/>
            <a:ext cx="2625827" cy="1312914"/>
          </a:xfrm>
          <a:prstGeom prst="rect">
            <a:avLst/>
          </a:prstGeom>
        </p:spPr>
      </p:pic>
      <p:pic>
        <p:nvPicPr>
          <p:cNvPr id="20" name="Picture 19" descr="pandora-logo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59396">
            <a:off x="3044947" y="4908469"/>
            <a:ext cx="1204505" cy="1213770"/>
          </a:xfrm>
          <a:prstGeom prst="rect">
            <a:avLst/>
          </a:prstGeom>
        </p:spPr>
      </p:pic>
      <p:pic>
        <p:nvPicPr>
          <p:cNvPr id="2" name="Picture 1" descr="AMC is buying Kerasotes ShowPlace Theatres » The Peoria Chronic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479" y="2636820"/>
            <a:ext cx="14287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64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312" y="1868474"/>
            <a:ext cx="6554867" cy="4041119"/>
          </a:xfrm>
        </p:spPr>
        <p:txBody>
          <a:bodyPr>
            <a:normAutofit/>
          </a:bodyPr>
          <a:lstStyle/>
          <a:p>
            <a:r>
              <a:rPr lang="en-US" dirty="0"/>
              <a:t>Meltwater—media services</a:t>
            </a:r>
          </a:p>
          <a:p>
            <a:pPr lvl="1"/>
            <a:r>
              <a:rPr lang="en-US" dirty="0"/>
              <a:t>Monitoring </a:t>
            </a:r>
          </a:p>
          <a:p>
            <a:pPr lvl="1"/>
            <a:r>
              <a:rPr lang="en-US" dirty="0"/>
              <a:t>Reach</a:t>
            </a:r>
          </a:p>
          <a:p>
            <a:pPr lvl="1"/>
            <a:r>
              <a:rPr lang="en-US" dirty="0"/>
              <a:t>Social Media</a:t>
            </a:r>
          </a:p>
          <a:p>
            <a:pPr lvl="1"/>
            <a:r>
              <a:rPr lang="en-US" dirty="0"/>
              <a:t>Target select journalist, influencers, bloggers</a:t>
            </a:r>
          </a:p>
          <a:p>
            <a:pPr lvl="2"/>
            <a:r>
              <a:rPr lang="en-US" dirty="0"/>
              <a:t>350,000—new outlets &amp; journalist</a:t>
            </a:r>
          </a:p>
          <a:p>
            <a:pPr lvl="2"/>
            <a:r>
              <a:rPr lang="en-US" dirty="0"/>
              <a:t>3,000,000—social media outlets and bloggers</a:t>
            </a:r>
          </a:p>
          <a:p>
            <a:pPr lvl="1"/>
            <a:r>
              <a:rPr lang="en-US" dirty="0"/>
              <a:t>Target distribution of news</a:t>
            </a:r>
          </a:p>
          <a:p>
            <a:pPr lvl="1"/>
            <a:r>
              <a:rPr lang="en-US" dirty="0"/>
              <a:t>“Quality over quantity” of distribution</a:t>
            </a:r>
          </a:p>
          <a:p>
            <a:r>
              <a:rPr lang="en-US" dirty="0"/>
              <a:t>PR Newswire</a:t>
            </a:r>
          </a:p>
        </p:txBody>
      </p:sp>
      <p:pic>
        <p:nvPicPr>
          <p:cNvPr id="4" name="Picture 3" descr="The 1709 Blog: Why the Meltwater case won't break the intern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096" y="5301938"/>
            <a:ext cx="3070932" cy="1403032"/>
          </a:xfrm>
          <a:prstGeom prst="rect">
            <a:avLst/>
          </a:prstGeom>
        </p:spPr>
      </p:pic>
      <p:pic>
        <p:nvPicPr>
          <p:cNvPr id="7" name="Picture 6" descr="PR Newswire - Wikipedia, the free encyclop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60" y="3996643"/>
            <a:ext cx="20955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82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23" y="350519"/>
            <a:ext cx="6554867" cy="1524000"/>
          </a:xfrm>
        </p:spPr>
        <p:txBody>
          <a:bodyPr/>
          <a:lstStyle/>
          <a:p>
            <a:r>
              <a:rPr lang="en-US" dirty="0"/>
              <a:t>25</a:t>
            </a:r>
            <a:r>
              <a:rPr lang="en-US" baseline="30000" dirty="0"/>
              <a:t>th</a:t>
            </a:r>
            <a:r>
              <a:rPr lang="en-US" dirty="0"/>
              <a:t> Anniversary Celebration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3" y="1874519"/>
            <a:ext cx="4282309" cy="1774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663" y="4072536"/>
            <a:ext cx="4497143" cy="2252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18" y="4313246"/>
            <a:ext cx="2014732" cy="17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2767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487</TotalTime>
  <Words>274</Words>
  <Application>Microsoft Office PowerPoint</Application>
  <PresentationFormat>On-screen Show (4:3)</PresentationFormat>
  <Paragraphs>83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Slice</vt:lpstr>
      <vt:lpstr>2016 Southern Union Communication’s Report </vt:lpstr>
      <vt:lpstr>Adventist University of  Health Sciences (ADU)</vt:lpstr>
      <vt:lpstr>PowerPoint Presentation</vt:lpstr>
      <vt:lpstr>Noteworthy Items</vt:lpstr>
      <vt:lpstr>PowerPoint Presentation</vt:lpstr>
      <vt:lpstr>Digital Advertising</vt:lpstr>
      <vt:lpstr>2014-16 Media Overview</vt:lpstr>
      <vt:lpstr>Public Relations</vt:lpstr>
      <vt:lpstr>25th Anniversary Celebration</vt:lpstr>
      <vt:lpstr>25th Anniversary Videos</vt:lpstr>
    </vt:vector>
  </TitlesOfParts>
  <Company>Adventist University of Health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</dc:title>
  <dc:creator>Garrity, Jessica</dc:creator>
  <cp:lastModifiedBy>Samson Cadiente</cp:lastModifiedBy>
  <cp:revision>34</cp:revision>
  <cp:lastPrinted>2016-11-14T21:21:54Z</cp:lastPrinted>
  <dcterms:created xsi:type="dcterms:W3CDTF">2015-07-28T15:08:59Z</dcterms:created>
  <dcterms:modified xsi:type="dcterms:W3CDTF">2016-11-15T15:32:08Z</dcterms:modified>
</cp:coreProperties>
</file>